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9144000"/>
  <p:notesSz cx="6858000" cy="9144000"/>
  <p:embeddedFontLst>
    <p:embeddedFont>
      <p:font typeface="Tahoma"/>
      <p:regular r:id="rId70"/>
      <p:bold r:id="rId71"/>
    </p:embeddedFont>
    <p:embeddedFont>
      <p:font typeface="Helvetica Neue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6" roundtripDataSignature="AMtx7miio6GlJQVrZ//vTDa+3BLTTt4q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6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5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customschemas.google.com/relationships/presentationmetadata" Target="meta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Tahoma-bold.fntdata"/><Relationship Id="rId70" Type="http://schemas.openxmlformats.org/officeDocument/2006/relationships/font" Target="fonts/Tahoma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2" type="sldNum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USC Team first world Champions in robot soccer.  Challenge to beat human champions by 2050.  Video of first Sony Aibo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a2debfa41_1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4a2debfa41_1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 txBox="1"/>
          <p:nvPr>
            <p:ph idx="12" type="sldNum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:notes"/>
          <p:cNvSpPr/>
          <p:nvPr>
            <p:ph idx="2" type="sldImg"/>
          </p:nvPr>
        </p:nvSpPr>
        <p:spPr>
          <a:xfrm>
            <a:off x="1260475" y="722313"/>
            <a:ext cx="4797425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3" name="Google Shape;273;p26:notes"/>
          <p:cNvSpPr txBox="1"/>
          <p:nvPr>
            <p:ph idx="1" type="body"/>
          </p:nvPr>
        </p:nvSpPr>
        <p:spPr>
          <a:xfrm>
            <a:off x="974726" y="4559301"/>
            <a:ext cx="5365750" cy="431958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/>
          <p:nvPr>
            <p:ph idx="2" type="sldImg"/>
          </p:nvPr>
        </p:nvSpPr>
        <p:spPr>
          <a:xfrm>
            <a:off x="1260475" y="722313"/>
            <a:ext cx="4797425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974726" y="4559301"/>
            <a:ext cx="5365750" cy="431958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d30401505a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d30401505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468028e4dd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468028e4dd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697f35942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7697f35942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e44f9be01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ae44f9be01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1E1C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800">
              <a:solidFill>
                <a:srgbClr val="1E1C1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Google Shape;599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a2debfa41_1_1:notes"/>
          <p:cNvSpPr txBox="1"/>
          <p:nvPr>
            <p:ph idx="12" type="sldNum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4a2debfa41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2" name="Google Shape;122;g14a2debfa41_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USC Team first world Champions in robot soccer.  Challenge to beat human champions by 2050.  Video of first Sony Aibo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Images" showMasterSp="0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/>
          <p:nvPr/>
        </p:nvSpPr>
        <p:spPr>
          <a:xfrm flipH="1" rot="10800000">
            <a:off x="0" y="5778500"/>
            <a:ext cx="9144000" cy="508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mall Use Shield_GoldOnTrans.eps" id="11" name="Google Shape;1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1027" y="238127"/>
            <a:ext cx="748240" cy="74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0"/>
          <p:cNvSpPr txBox="1"/>
          <p:nvPr>
            <p:ph idx="12" type="sldNum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60"/>
          <p:cNvSpPr txBox="1"/>
          <p:nvPr>
            <p:ph type="title"/>
          </p:nvPr>
        </p:nvSpPr>
        <p:spPr>
          <a:xfrm>
            <a:off x="457200" y="92074"/>
            <a:ext cx="8229600" cy="987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0"/>
          <p:cNvSpPr/>
          <p:nvPr/>
        </p:nvSpPr>
        <p:spPr>
          <a:xfrm>
            <a:off x="472822" y="5377050"/>
            <a:ext cx="3928774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43" y="6007432"/>
            <a:ext cx="1965960" cy="58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ntros" showMasterSp="0">
  <p:cSld name="TItle, Intro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 Use Shield_GoldOnTrans.eps" id="17" name="Google Shape;1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1027" y="238127"/>
            <a:ext cx="748240" cy="74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1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1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406400" lvl="1" marL="914400" algn="l">
              <a:spcBef>
                <a:spcPts val="7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81000" lvl="3" marL="1828800" algn="l"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algn="l"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42900" lvl="5" marL="27432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2"/>
          <p:cNvSpPr txBox="1"/>
          <p:nvPr>
            <p:ph idx="1" type="body"/>
          </p:nvPr>
        </p:nvSpPr>
        <p:spPr>
          <a:xfrm>
            <a:off x="457200" y="1600200"/>
            <a:ext cx="8229600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431800" lvl="0" marL="45720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>
                <a:solidFill>
                  <a:srgbClr val="000000"/>
                </a:solidFill>
              </a:defRPr>
            </a:lvl1pPr>
            <a:lvl2pPr indent="-406400" lvl="1" marL="91440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>
                <a:solidFill>
                  <a:srgbClr val="000000"/>
                </a:solidFill>
              </a:defRPr>
            </a:lvl2pPr>
            <a:lvl3pPr indent="-381000" lvl="2" marL="137160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3pPr>
            <a:lvl4pPr indent="-381000" lvl="3" marL="182880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4pPr>
            <a:lvl5pPr indent="-381000" lvl="4" marL="228600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Intros" showMasterSp="0">
  <p:cSld name="1_TItle, Intro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 Use Shield_GoldOnTrans.eps" id="27" name="Google Shape;2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1027" y="238127"/>
            <a:ext cx="748240" cy="74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3"/>
          <p:cNvSpPr txBox="1"/>
          <p:nvPr>
            <p:ph type="title"/>
          </p:nvPr>
        </p:nvSpPr>
        <p:spPr>
          <a:xfrm>
            <a:off x="424248" y="2670517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5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5"/>
          <p:cNvSpPr txBox="1"/>
          <p:nvPr>
            <p:ph idx="12" type="sldNum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ig Photo, Caption" showMasterSp="0">
  <p:cSld name="Title, Big Photo, 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atial Sciences Institute wordmark.png" id="34" name="Google Shape;3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97700" y="6462798"/>
            <a:ext cx="1841499" cy="300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C-Dornsife-Cardinal-Black-on-White-RGB.jpg" id="35" name="Google Shape;3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5948774"/>
            <a:ext cx="2470151" cy="81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6"/>
          <p:cNvSpPr/>
          <p:nvPr/>
        </p:nvSpPr>
        <p:spPr>
          <a:xfrm flipH="1" rot="10800000">
            <a:off x="0" y="5778500"/>
            <a:ext cx="9144000" cy="508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mall Use Shield_GoldOnTrans.eps" id="37" name="Google Shape;3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1027" y="238127"/>
            <a:ext cx="748240" cy="74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6"/>
          <p:cNvSpPr txBox="1"/>
          <p:nvPr>
            <p:ph idx="12" type="sldNum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66"/>
          <p:cNvSpPr txBox="1"/>
          <p:nvPr>
            <p:ph type="title"/>
          </p:nvPr>
        </p:nvSpPr>
        <p:spPr>
          <a:xfrm>
            <a:off x="457200" y="92074"/>
            <a:ext cx="8229600" cy="1040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6"/>
          <p:cNvSpPr txBox="1"/>
          <p:nvPr>
            <p:ph idx="1" type="body"/>
          </p:nvPr>
        </p:nvSpPr>
        <p:spPr>
          <a:xfrm>
            <a:off x="457200" y="6807200"/>
            <a:ext cx="8229600" cy="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200"/>
              <a:buNone/>
              <a:defRPr sz="2200">
                <a:solidFill>
                  <a:srgbClr val="990000"/>
                </a:solidFill>
              </a:defRPr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Clr>
                <a:srgbClr val="990000"/>
              </a:buClr>
              <a:buSzPts val="2800"/>
              <a:buNone/>
              <a:defRPr>
                <a:solidFill>
                  <a:srgbClr val="990000"/>
                </a:solidFill>
              </a:defRPr>
            </a:lvl2pPr>
            <a:lvl3pPr indent="-228600" lvl="2" marL="1371600" algn="l">
              <a:spcBef>
                <a:spcPts val="700"/>
              </a:spcBef>
              <a:spcAft>
                <a:spcPts val="0"/>
              </a:spcAft>
              <a:buClr>
                <a:srgbClr val="990000"/>
              </a:buClr>
              <a:buSzPts val="2400"/>
              <a:buNone/>
              <a:defRPr>
                <a:solidFill>
                  <a:srgbClr val="990000"/>
                </a:solidFill>
              </a:defRPr>
            </a:lvl3pPr>
            <a:lvl4pPr indent="-228600" lvl="3" marL="1828800" algn="l">
              <a:spcBef>
                <a:spcPts val="700"/>
              </a:spcBef>
              <a:spcAft>
                <a:spcPts val="0"/>
              </a:spcAft>
              <a:buClr>
                <a:srgbClr val="990000"/>
              </a:buClr>
              <a:buSzPts val="2400"/>
              <a:buNone/>
              <a:defRPr>
                <a:solidFill>
                  <a:srgbClr val="990000"/>
                </a:solidFill>
              </a:defRPr>
            </a:lvl4pPr>
            <a:lvl5pPr indent="-228600" lvl="4" marL="2286000" algn="l">
              <a:spcBef>
                <a:spcPts val="700"/>
              </a:spcBef>
              <a:spcAft>
                <a:spcPts val="0"/>
              </a:spcAft>
              <a:buClr>
                <a:srgbClr val="990000"/>
              </a:buClr>
              <a:buSzPts val="2400"/>
              <a:buNone/>
              <a:defRPr>
                <a:solidFill>
                  <a:srgbClr val="990000"/>
                </a:solidFill>
              </a:defRPr>
            </a:lvl5pPr>
            <a:lvl6pPr indent="-342900" lvl="5" marL="27432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7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E1E1E1"/>
            </a:gs>
            <a:gs pos="40000">
              <a:srgbClr val="DBDBDB"/>
            </a:gs>
            <a:gs pos="100000">
              <a:srgbClr val="50505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8"/>
          <p:cNvSpPr/>
          <p:nvPr/>
        </p:nvSpPr>
        <p:spPr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8"/>
          <p:cNvSpPr txBox="1"/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8"/>
          <p:cNvSpPr txBox="1"/>
          <p:nvPr>
            <p:ph idx="1" type="subTitle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68"/>
          <p:cNvSpPr txBox="1"/>
          <p:nvPr>
            <p:ph idx="10" type="dt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8"/>
          <p:cNvSpPr txBox="1"/>
          <p:nvPr>
            <p:ph idx="11" type="ftr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8"/>
          <p:cNvSpPr txBox="1"/>
          <p:nvPr>
            <p:ph idx="12" type="sldNum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68"/>
          <p:cNvSpPr/>
          <p:nvPr/>
        </p:nvSpPr>
        <p:spPr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6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 Use Shield_GoldOnTrans.eps" id="6" name="Google Shape;6;p5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01027" y="238127"/>
            <a:ext cx="748240" cy="74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9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9"/>
          <p:cNvSpPr txBox="1"/>
          <p:nvPr>
            <p:ph idx="1" type="body"/>
          </p:nvPr>
        </p:nvSpPr>
        <p:spPr>
          <a:xfrm>
            <a:off x="573633" y="1299633"/>
            <a:ext cx="7996734" cy="4258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431800" lvl="0" marL="457200" marR="0" rtl="0" algn="l"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b="0" i="0" sz="3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700"/>
              </a:spcBef>
              <a:spcAft>
                <a:spcPts val="0"/>
              </a:spcAft>
              <a:buSzPts val="2800"/>
              <a:buFont typeface="Arial"/>
              <a:buChar char="•"/>
              <a:defRPr b="0" i="0" sz="2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700"/>
              </a:spcBef>
              <a:spcAft>
                <a:spcPts val="0"/>
              </a:spcAft>
              <a:buSzPts val="2400"/>
              <a:buFont typeface="Arial"/>
              <a:buChar char="•"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spcBef>
                <a:spcPts val="700"/>
              </a:spcBef>
              <a:spcAft>
                <a:spcPts val="0"/>
              </a:spcAft>
              <a:buSzPts val="2400"/>
              <a:buFont typeface="Arial"/>
              <a:buChar char="•"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spcBef>
                <a:spcPts val="700"/>
              </a:spcBef>
              <a:spcAft>
                <a:spcPts val="0"/>
              </a:spcAft>
              <a:buSzPts val="2400"/>
              <a:buFont typeface="Arial"/>
              <a:buChar char="•"/>
              <a:defRPr b="0" i="0" sz="24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431800" lvl="5" marL="2743200" marR="0" rtl="0" algn="l"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b="0" i="0" sz="3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431800" lvl="6" marL="3200400" marR="0" rtl="0" algn="l"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b="0" i="0" sz="3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431800" lvl="7" marL="3657600" marR="0" rtl="0" algn="l"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b="0" i="0" sz="3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431800" lvl="8" marL="4114800" marR="0" rtl="0" algn="l">
              <a:spcBef>
                <a:spcPts val="700"/>
              </a:spcBef>
              <a:spcAft>
                <a:spcPts val="0"/>
              </a:spcAft>
              <a:buSzPts val="3200"/>
              <a:buFont typeface="Arial"/>
              <a:buChar char="•"/>
              <a:defRPr b="0" i="0" sz="3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mmds.org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_J_gd3x6CpZoqTicoTYXZajhcgA1BzD1/view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Ljn21FAWCJuPj4kF6-YbSmkf4Kj8O1lL/view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mmds.org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grouplens.org/datasets/movielens/" TargetMode="External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Relationship Id="rId5" Type="http://schemas.openxmlformats.org/officeDocument/2006/relationships/image" Target="../media/image4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isi.edu/robots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spark.apache.org/)" TargetMode="External"/><Relationship Id="rId4" Type="http://schemas.openxmlformats.org/officeDocument/2006/relationships/hyperlink" Target="http://grouplens.org/datasets/movielens/" TargetMode="External"/><Relationship Id="rId5" Type="http://schemas.openxmlformats.org/officeDocument/2006/relationships/hyperlink" Target="http://jmcauley.ucsd.edu/data/amazon/links.html" TargetMode="External"/><Relationship Id="rId6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6" Type="http://schemas.openxmlformats.org/officeDocument/2006/relationships/image" Target="../media/image5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/>
          <p:nvPr/>
        </p:nvSpPr>
        <p:spPr>
          <a:xfrm>
            <a:off x="0" y="1319413"/>
            <a:ext cx="9152298" cy="1754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DSCI 553 </a:t>
            </a:r>
            <a:b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Foundations and Applications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Data Mining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977462" y="3742040"/>
            <a:ext cx="7556938" cy="1200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 Wei-Min Shen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Southern California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C1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3182355" y="5970617"/>
            <a:ext cx="29428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1C11"/>
              </a:buClr>
              <a:buSzPts val="1200"/>
              <a:buFont typeface="Tahoma"/>
              <a:buNone/>
            </a:pPr>
            <a:r>
              <a:rPr b="0" i="0" lang="en-US" sz="1200" u="none" cap="none" strike="noStrike">
                <a:solidFill>
                  <a:srgbClr val="1E1C11"/>
                </a:solidFill>
                <a:latin typeface="Tahoma"/>
                <a:ea typeface="Tahoma"/>
                <a:cs typeface="Tahoma"/>
                <a:sym typeface="Tahoma"/>
              </a:rPr>
              <a:t>Thanks for source slides and material to: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1C11"/>
              </a:buClr>
              <a:buSzPts val="1200"/>
              <a:buFont typeface="Tahoma"/>
              <a:buNone/>
            </a:pPr>
            <a:r>
              <a:rPr b="0" i="0" lang="en-US" sz="1200" u="none" cap="none" strike="noStrike">
                <a:solidFill>
                  <a:srgbClr val="1E1C11"/>
                </a:solidFill>
                <a:latin typeface="Tahoma"/>
                <a:ea typeface="Tahoma"/>
                <a:cs typeface="Tahoma"/>
                <a:sym typeface="Tahoma"/>
              </a:rPr>
              <a:t>J. Leskovec, A. Rajaraman, J. Ullman: Mining of Massive Datasets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1C11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http://www.mmds.org</a:t>
            </a:r>
            <a:r>
              <a:rPr b="0" i="0" lang="en-US" sz="1200" u="none" cap="none" strike="noStrike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8" name="Google Shape;58;p1"/>
          <p:cNvSpPr txBox="1"/>
          <p:nvPr>
            <p:ph idx="12" type="sldNum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type="title"/>
          </p:nvPr>
        </p:nvSpPr>
        <p:spPr>
          <a:xfrm>
            <a:off x="173186" y="0"/>
            <a:ext cx="868818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</a:rPr>
              <a:t>1997 RoboCup World Champion (CNN)</a:t>
            </a:r>
            <a:br>
              <a:rPr b="1" lang="en-US" sz="3200">
                <a:solidFill>
                  <a:srgbClr val="FF0000"/>
                </a:solidFill>
              </a:rPr>
            </a:br>
            <a:r>
              <a:rPr b="1" lang="en-US" sz="3200">
                <a:solidFill>
                  <a:srgbClr val="FF0000"/>
                </a:solidFill>
              </a:rPr>
              <a:t>(USC Dreamteam)</a:t>
            </a:r>
            <a:endParaRPr/>
          </a:p>
        </p:txBody>
      </p:sp>
      <p:sp>
        <p:nvSpPr>
          <p:cNvPr id="133" name="Google Shape;13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9" title="robocup-cn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575" y="1143000"/>
            <a:ext cx="7104775" cy="53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type="title"/>
          </p:nvPr>
        </p:nvSpPr>
        <p:spPr>
          <a:xfrm>
            <a:off x="401108" y="370704"/>
            <a:ext cx="78994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0000"/>
                </a:solidFill>
              </a:rPr>
              <a:t>Introduction to SuperBot</a:t>
            </a:r>
            <a:endParaRPr/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328614"/>
            <a:ext cx="6692900" cy="5148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a2debfa41_1_9"/>
          <p:cNvSpPr txBox="1"/>
          <p:nvPr>
            <p:ph type="title"/>
          </p:nvPr>
        </p:nvSpPr>
        <p:spPr>
          <a:xfrm>
            <a:off x="401108" y="370704"/>
            <a:ext cx="789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0000"/>
                </a:solidFill>
              </a:rPr>
              <a:t>Introduction to SuperBot</a:t>
            </a:r>
            <a:endParaRPr/>
          </a:p>
        </p:txBody>
      </p:sp>
      <p:sp>
        <p:nvSpPr>
          <p:cNvPr id="147" name="Google Shape;147;g14a2debfa41_1_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g14a2debfa41_1_9" title="FoxNews-4-29-2007-SuperBot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13" y="1109598"/>
            <a:ext cx="7279267" cy="54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/>
          <p:nvPr>
            <p:ph type="title"/>
          </p:nvPr>
        </p:nvSpPr>
        <p:spPr>
          <a:xfrm>
            <a:off x="424248" y="2670517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Please introduce yourself 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424248" y="2670517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Data Mining?</a:t>
            </a:r>
            <a:br>
              <a:rPr lang="en-US"/>
            </a:br>
            <a:r>
              <a:rPr lang="en-US"/>
              <a:t>About THIS Course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 txBox="1"/>
          <p:nvPr>
            <p:ph type="title"/>
          </p:nvPr>
        </p:nvSpPr>
        <p:spPr>
          <a:xfrm>
            <a:off x="424248" y="2670517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Data Mining?</a:t>
            </a:r>
            <a:br>
              <a:rPr lang="en-US"/>
            </a:br>
            <a:r>
              <a:rPr lang="en-US"/>
              <a:t>Knowledge Discovery from 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4"/>
          <p:cNvPicPr preferRelativeResize="0"/>
          <p:nvPr/>
        </p:nvPicPr>
        <p:blipFill rotWithShape="1">
          <a:blip r:embed="rId3">
            <a:alphaModFix/>
          </a:blip>
          <a:srcRect b="20052" l="0" r="0" t="10973"/>
          <a:stretch/>
        </p:blipFill>
        <p:spPr>
          <a:xfrm>
            <a:off x="251372" y="120320"/>
            <a:ext cx="7368628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391" y="4191000"/>
            <a:ext cx="470739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 b="505" l="35689" r="12603" t="84126"/>
          <a:stretch/>
        </p:blipFill>
        <p:spPr>
          <a:xfrm>
            <a:off x="5486400" y="5410200"/>
            <a:ext cx="3651440" cy="139933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>
            <p:ph idx="12" type="sldNum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isgtw.org/sites/default/files/PopularScience_DataIsPower_0.jpg"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74" y="357428"/>
            <a:ext cx="4062412" cy="549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/>
          <p:nvPr/>
        </p:nvSpPr>
        <p:spPr>
          <a:xfrm>
            <a:off x="284650" y="5956212"/>
            <a:ext cx="68291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contains value and knowledge</a:t>
            </a:r>
            <a:endParaRPr/>
          </a:p>
        </p:txBody>
      </p:sp>
      <p:pic>
        <p:nvPicPr>
          <p:cNvPr id="178" name="Google Shape;17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7539"/>
            <a:ext cx="9144000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Mining</a:t>
            </a:r>
            <a:endParaRPr/>
          </a:p>
        </p:txBody>
      </p:sp>
      <p:sp>
        <p:nvSpPr>
          <p:cNvPr id="184" name="Google Shape;184;p16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</a:pPr>
            <a:r>
              <a:rPr lang="en-US" sz="2800">
                <a:solidFill>
                  <a:srgbClr val="C00000"/>
                </a:solidFill>
              </a:rPr>
              <a:t>But to extract the knowledge, data needs to be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Stored 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Managed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And</a:t>
            </a:r>
            <a:r>
              <a:rPr lang="en-US" sz="2400">
                <a:solidFill>
                  <a:srgbClr val="FF0066"/>
                </a:solidFill>
              </a:rPr>
              <a:t> </a:t>
            </a:r>
            <a:r>
              <a:rPr lang="en-US" sz="2400">
                <a:solidFill>
                  <a:srgbClr val="0000FF"/>
                </a:solidFill>
              </a:rPr>
              <a:t>ANALYZED</a:t>
            </a:r>
            <a:r>
              <a:rPr lang="en-US" sz="2400">
                <a:solidFill>
                  <a:srgbClr val="FF0066"/>
                </a:solidFill>
              </a:rPr>
              <a:t> </a:t>
            </a:r>
            <a:r>
              <a:rPr lang="en-US" sz="2400">
                <a:solidFill>
                  <a:srgbClr val="C00000"/>
                </a:solidFill>
              </a:rPr>
              <a:t>&lt;=</a:t>
            </a:r>
            <a:r>
              <a:rPr lang="en-US" sz="2400">
                <a:solidFill>
                  <a:srgbClr val="C00000"/>
                </a:solidFill>
              </a:rPr>
              <a:t> this class</a:t>
            </a:r>
            <a:endParaRPr sz="2400">
              <a:solidFill>
                <a:srgbClr val="C00000"/>
              </a:solidFill>
            </a:endParaRPr>
          </a:p>
          <a:p>
            <a:pPr indent="-213359" lvl="8" marL="4023359" rtl="0" algn="l"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-213359" lvl="8" marL="4023359" rtl="0" algn="l"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0" lvl="0" marL="118871" rtl="0" algn="ctr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ts val="3200"/>
              <a:buNone/>
            </a:pPr>
            <a:r>
              <a:rPr lang="en-US">
                <a:solidFill>
                  <a:srgbClr val="0000FF"/>
                </a:solidFill>
              </a:rPr>
              <a:t>Data Mining ≈ Big Data ≈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Predictive Analytics ≈ Data Science</a:t>
            </a:r>
            <a:endParaRPr sz="2800">
              <a:solidFill>
                <a:srgbClr val="0000FF"/>
              </a:solidFill>
            </a:endParaRPr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rgbClr val="0000FF"/>
              </a:solidFill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5658102" y="2683091"/>
            <a:ext cx="2322109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C1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rgbClr val="1E1C11"/>
                </a:solidFill>
                <a:latin typeface="Calibri"/>
                <a:ea typeface="Calibri"/>
                <a:cs typeface="Calibri"/>
                <a:sym typeface="Calibri"/>
              </a:rPr>
              <a:t>Big Data Lifecycle</a:t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4859392" y="2299339"/>
            <a:ext cx="578069" cy="1229169"/>
          </a:xfrm>
          <a:prstGeom prst="rightBrace">
            <a:avLst>
              <a:gd fmla="val 53788" name="adj1"/>
              <a:gd fmla="val 50000" name="adj2"/>
            </a:avLst>
          </a:prstGeom>
          <a:noFill/>
          <a:ln cap="flat" cmpd="sng" w="25400">
            <a:solidFill>
              <a:srgbClr val="C00000"/>
            </a:solidFill>
            <a:prstDash val="solid"/>
            <a:bevel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C1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80672"/>
            <a:ext cx="9144000" cy="509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64" name="Google Shape;64;p2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Introduction of Teaching Team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About This Course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Introduction to Data Mining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Map-Reduce (Part I)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98" name="Google Shape;1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7" y="0"/>
            <a:ext cx="91247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The Challenges of Big Data?</a:t>
            </a:r>
            <a:endParaRPr/>
          </a:p>
        </p:txBody>
      </p:sp>
      <p:sp>
        <p:nvSpPr>
          <p:cNvPr id="204" name="Google Shape;204;p19"/>
          <p:cNvSpPr txBox="1"/>
          <p:nvPr>
            <p:ph idx="1" type="body"/>
          </p:nvPr>
        </p:nvSpPr>
        <p:spPr>
          <a:xfrm>
            <a:off x="457200" y="1600200"/>
            <a:ext cx="8229600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Cannot store in one place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Must be distributed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Failures for access may be unexpected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Unpredictable diversity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Messy, noisy, and errors are inevitable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Dynamic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……  </a:t>
            </a:r>
            <a:endParaRPr/>
          </a:p>
        </p:txBody>
      </p:sp>
      <p:sp>
        <p:nvSpPr>
          <p:cNvPr id="205" name="Google Shape;205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Data Mining?</a:t>
            </a:r>
            <a:endParaRPr/>
          </a:p>
        </p:txBody>
      </p:sp>
      <p:sp>
        <p:nvSpPr>
          <p:cNvPr id="212" name="Google Shape;212;p20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b="1" lang="en-US"/>
              <a:t>Given lots of data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Discover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b="1" lang="en-US">
                <a:solidFill>
                  <a:srgbClr val="0000FF"/>
                </a:solidFill>
              </a:rPr>
              <a:t>patterns and models that are: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2800"/>
              <a:buChar char="•"/>
            </a:pPr>
            <a:r>
              <a:rPr b="1" lang="en-US">
                <a:solidFill>
                  <a:srgbClr val="FF0066"/>
                </a:solidFill>
              </a:rPr>
              <a:t>Valid:</a:t>
            </a:r>
            <a:r>
              <a:rPr lang="en-US"/>
              <a:t>  hold on </a:t>
            </a:r>
            <a:r>
              <a:rPr lang="en-US" u="sng"/>
              <a:t>new</a:t>
            </a:r>
            <a:r>
              <a:rPr lang="en-US"/>
              <a:t> data with </a:t>
            </a:r>
            <a:r>
              <a:rPr b="1" lang="en-US">
                <a:solidFill>
                  <a:schemeClr val="dk1"/>
                </a:solidFill>
              </a:rPr>
              <a:t>some</a:t>
            </a:r>
            <a:r>
              <a:rPr lang="en-US"/>
              <a:t> certainty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2800"/>
              <a:buChar char="•"/>
            </a:pPr>
            <a:r>
              <a:rPr b="1" lang="en-US">
                <a:solidFill>
                  <a:srgbClr val="FF0066"/>
                </a:solidFill>
              </a:rPr>
              <a:t>Useful:</a:t>
            </a:r>
            <a:r>
              <a:rPr lang="en-US"/>
              <a:t>  should be </a:t>
            </a:r>
            <a:r>
              <a:rPr b="1" lang="en-US"/>
              <a:t>possible</a:t>
            </a:r>
            <a:r>
              <a:rPr lang="en-US"/>
              <a:t> to </a:t>
            </a:r>
            <a:r>
              <a:rPr b="1" lang="en-US" u="sng"/>
              <a:t>act</a:t>
            </a:r>
            <a:r>
              <a:rPr lang="en-US"/>
              <a:t> on the item 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2800"/>
              <a:buChar char="•"/>
            </a:pPr>
            <a:r>
              <a:rPr b="1" lang="en-US">
                <a:solidFill>
                  <a:srgbClr val="FF0066"/>
                </a:solidFill>
              </a:rPr>
              <a:t>Unexpected:</a:t>
            </a:r>
            <a:r>
              <a:rPr lang="en-US"/>
              <a:t>  </a:t>
            </a:r>
            <a:r>
              <a:rPr b="1" lang="en-US"/>
              <a:t>non-obvious</a:t>
            </a:r>
            <a:r>
              <a:rPr lang="en-US"/>
              <a:t> to the system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2800"/>
              <a:buChar char="•"/>
            </a:pPr>
            <a:r>
              <a:rPr b="1" lang="en-US">
                <a:solidFill>
                  <a:srgbClr val="FF0066"/>
                </a:solidFill>
              </a:rPr>
              <a:t>Understandable:</a:t>
            </a:r>
            <a:r>
              <a:rPr lang="en-US"/>
              <a:t> </a:t>
            </a:r>
            <a:r>
              <a:rPr b="1" lang="en-US"/>
              <a:t>humans</a:t>
            </a:r>
            <a:r>
              <a:rPr lang="en-US"/>
              <a:t> should be able to </a:t>
            </a:r>
            <a:br>
              <a:rPr lang="en-US"/>
            </a:br>
            <a:r>
              <a:rPr lang="en-US"/>
              <a:t>interpret the pattern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Mining Tasks</a:t>
            </a:r>
            <a:endParaRPr/>
          </a:p>
        </p:txBody>
      </p:sp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3200"/>
              <a:buChar char="•"/>
            </a:pPr>
            <a:r>
              <a:rPr b="1" lang="en-US">
                <a:solidFill>
                  <a:srgbClr val="FF0066"/>
                </a:solidFill>
              </a:rPr>
              <a:t>Descriptive methods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Find human-interpretable patterns that </a:t>
            </a:r>
            <a:br>
              <a:rPr lang="en-US"/>
            </a:br>
            <a:r>
              <a:rPr lang="en-US"/>
              <a:t>describe the data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b="1" lang="en-US"/>
              <a:t>Example:</a:t>
            </a:r>
            <a:r>
              <a:rPr lang="en-US"/>
              <a:t> Clustering</a:t>
            </a:r>
            <a:endParaRPr/>
          </a:p>
          <a:p>
            <a:pPr indent="-162559" lvl="8" marL="4023359" rtl="0" algn="l"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3200"/>
              <a:buChar char="•"/>
            </a:pPr>
            <a:r>
              <a:rPr b="1" lang="en-US">
                <a:solidFill>
                  <a:srgbClr val="FF0066"/>
                </a:solidFill>
              </a:rPr>
              <a:t>Predictive methods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 some variables to predict unknown </a:t>
            </a:r>
            <a:br>
              <a:rPr lang="en-US"/>
            </a:br>
            <a:r>
              <a:rPr lang="en-US"/>
              <a:t>or future values of other variables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b="1" lang="en-US"/>
              <a:t>Example:</a:t>
            </a:r>
            <a:r>
              <a:rPr lang="en-US"/>
              <a:t> Recommender systems</a:t>
            </a:r>
            <a:endParaRPr/>
          </a:p>
          <a:p>
            <a:pPr indent="-139700" lvl="0" marL="342900" rtl="0" algn="l"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1685" y="2631182"/>
            <a:ext cx="2942204" cy="2195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Meaningfulness of Analytic Answers</a:t>
            </a:r>
            <a:endParaRPr/>
          </a:p>
        </p:txBody>
      </p:sp>
      <p:sp>
        <p:nvSpPr>
          <p:cNvPr id="225" name="Google Shape;225;p22"/>
          <p:cNvSpPr txBox="1"/>
          <p:nvPr>
            <p:ph idx="1" type="body"/>
          </p:nvPr>
        </p:nvSpPr>
        <p:spPr>
          <a:xfrm>
            <a:off x="457200" y="1255955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A risk with “Data mining” is that an analyst can “discover” patterns that are meaningless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FF0066"/>
              </a:buClr>
              <a:buSzPts val="3200"/>
              <a:buChar char="•"/>
            </a:pPr>
            <a:r>
              <a:rPr b="1" lang="en-US">
                <a:solidFill>
                  <a:srgbClr val="FF0066"/>
                </a:solidFill>
              </a:rPr>
              <a:t>Bonferroni’s principle</a:t>
            </a:r>
            <a:r>
              <a:rPr lang="en-US"/>
              <a:t>: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If you look in more places for interesting patterns than your amount of data will support, you are bound to find some “</a:t>
            </a:r>
            <a:r>
              <a:rPr lang="en-US" u="sng"/>
              <a:t>craps”</a:t>
            </a:r>
            <a:r>
              <a:rPr lang="en-US"/>
              <a:t>!</a:t>
            </a:r>
            <a:endParaRPr/>
          </a:p>
        </p:txBody>
      </p:sp>
      <p:sp>
        <p:nvSpPr>
          <p:cNvPr id="226" name="Google Shape;226;p22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2.bp.blogspot.com/_hc_VAw3YEOk/SdjkJijh7xI/AAAAAAAAAKQ/nuapuWjnbqo/s400/DilbertMiningData2.jpg" id="227" name="Google Shape;2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544" y="4346985"/>
            <a:ext cx="5594427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Meaningfulness of Analytic Answers</a:t>
            </a:r>
            <a:endParaRPr/>
          </a:p>
        </p:txBody>
      </p:sp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85000" lnSpcReduction="10000"/>
          </a:bodyPr>
          <a:lstStyle/>
          <a:p>
            <a:pPr indent="0" lvl="0" marL="109728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US"/>
              <a:t>Example: 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We want to find (unrelated) people who </a:t>
            </a:r>
            <a:r>
              <a:rPr b="1" lang="en-US">
                <a:solidFill>
                  <a:srgbClr val="FF0066"/>
                </a:solidFill>
              </a:rPr>
              <a:t>at least twice have stayed at the same hotel on the same day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10</a:t>
            </a:r>
            <a:r>
              <a:rPr baseline="30000" lang="en-US"/>
              <a:t>9</a:t>
            </a:r>
            <a:r>
              <a:rPr lang="en-US"/>
              <a:t> people being tracked – 1 billion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1,000 days ~ 3 years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Each person stays in a hotel 1% of time (1 day out of 100)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Hotels hold 100 people (so 10</a:t>
            </a:r>
            <a:r>
              <a:rPr baseline="30000" lang="en-US"/>
              <a:t>5</a:t>
            </a:r>
            <a:r>
              <a:rPr lang="en-US"/>
              <a:t> hotels)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enough to hold the 1% of a billion people who visit a hotel on any given day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If everyone behaves randomly will the data mining detect anything suspicious?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Meaningfulness of Analytic Answers (Cont’d)</a:t>
            </a:r>
            <a:endParaRPr/>
          </a:p>
        </p:txBody>
      </p:sp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10</a:t>
            </a:r>
            <a:r>
              <a:rPr baseline="30000" lang="en-US" sz="2400"/>
              <a:t>9</a:t>
            </a:r>
            <a:r>
              <a:rPr lang="en-US" sz="2400"/>
              <a:t> people, 1,000 days, 1% hotel stay, 10</a:t>
            </a:r>
            <a:r>
              <a:rPr baseline="30000" lang="en-US" sz="2400"/>
              <a:t>5</a:t>
            </a:r>
            <a:r>
              <a:rPr lang="en-US" sz="2400"/>
              <a:t> hotels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probability of </a:t>
            </a:r>
            <a:r>
              <a:rPr lang="en-US" sz="2000">
                <a:solidFill>
                  <a:srgbClr val="B54848"/>
                </a:solidFill>
              </a:rPr>
              <a:t>any two people </a:t>
            </a:r>
            <a:r>
              <a:rPr lang="en-US" sz="2000"/>
              <a:t>both deciding to visit </a:t>
            </a:r>
            <a:r>
              <a:rPr lang="en-US" sz="2000">
                <a:solidFill>
                  <a:srgbClr val="B54848"/>
                </a:solidFill>
              </a:rPr>
              <a:t>a hotel on any given day </a:t>
            </a:r>
            <a:r>
              <a:rPr lang="en-US" sz="2000"/>
              <a:t>is 0.0001 (i.e., 1%*1%)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chance that they will visit the </a:t>
            </a:r>
            <a:r>
              <a:rPr b="1" i="1" lang="en-US" sz="2000"/>
              <a:t>same</a:t>
            </a:r>
            <a:r>
              <a:rPr lang="en-US" sz="2000"/>
              <a:t> hotel for one day is </a:t>
            </a:r>
            <a:endParaRPr sz="2000"/>
          </a:p>
          <a:p>
            <a:pPr indent="0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/>
              <a:t>0.0001 /10</a:t>
            </a:r>
            <a:r>
              <a:rPr baseline="30000" lang="en-US" sz="2000"/>
              <a:t>5 </a:t>
            </a:r>
            <a:r>
              <a:rPr lang="en-US" sz="2000"/>
              <a:t>= 10</a:t>
            </a:r>
            <a:r>
              <a:rPr baseline="30000" lang="en-US" sz="2000"/>
              <a:t>-9 </a:t>
            </a:r>
            <a:r>
              <a:rPr lang="en-US" sz="2000"/>
              <a:t>; for two given days = 10</a:t>
            </a:r>
            <a:r>
              <a:rPr baseline="30000" lang="en-US" sz="2000"/>
              <a:t>-18 </a:t>
            </a:r>
            <a:endParaRPr/>
          </a:p>
          <a:p>
            <a:pPr indent="-199571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aseline="30000" sz="2000"/>
          </a:p>
          <a:p>
            <a:pPr indent="-199571" lvl="1" marL="783771" rtl="0" algn="l">
              <a:spcBef>
                <a:spcPts val="7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aseline="30000" sz="2000"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number of pairs of people is C(10</a:t>
            </a:r>
            <a:r>
              <a:rPr baseline="30000" lang="en-US" sz="2000"/>
              <a:t>9</a:t>
            </a:r>
            <a:r>
              <a:rPr lang="en-US" sz="2000"/>
              <a:t>, 2) = 5 x 10</a:t>
            </a:r>
            <a:r>
              <a:rPr baseline="30000" lang="en-US" sz="2000"/>
              <a:t>17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number of pairs of days is C(10</a:t>
            </a:r>
            <a:r>
              <a:rPr baseline="30000" lang="en-US" sz="2000"/>
              <a:t>3</a:t>
            </a:r>
            <a:r>
              <a:rPr lang="en-US" sz="2000"/>
              <a:t>, 2) = 5 x 10</a:t>
            </a:r>
            <a:r>
              <a:rPr baseline="30000" lang="en-US" sz="2000"/>
              <a:t>5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•"/>
            </a:pPr>
            <a:r>
              <a:rPr b="1" lang="en-US" sz="2000">
                <a:solidFill>
                  <a:srgbClr val="0000FF"/>
                </a:solidFill>
              </a:rPr>
              <a:t>Expected number of “suspicious” pairs of people: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5 x 10</a:t>
            </a:r>
            <a:r>
              <a:rPr baseline="30000" lang="en-US" sz="1800"/>
              <a:t>17</a:t>
            </a:r>
            <a:r>
              <a:rPr lang="en-US" sz="1800"/>
              <a:t> x 5 x 10</a:t>
            </a:r>
            <a:r>
              <a:rPr baseline="30000" lang="en-US" sz="1800"/>
              <a:t>5 </a:t>
            </a:r>
            <a:r>
              <a:rPr lang="en-US" sz="1800"/>
              <a:t>x 10</a:t>
            </a:r>
            <a:r>
              <a:rPr baseline="30000" lang="en-US" sz="1800"/>
              <a:t>-18 </a:t>
            </a:r>
            <a:r>
              <a:rPr lang="en-US" sz="1800"/>
              <a:t>= 250,000       (Wow! )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… too many combinations to check – we need to have some additional evidence to find “suspicious” pairs of people in some more efficient way</a:t>
            </a:r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4838" y="3632200"/>
            <a:ext cx="34925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7288" y="3498850"/>
            <a:ext cx="1828800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matters when dealing with data?</a:t>
            </a:r>
            <a:endParaRPr/>
          </a:p>
        </p:txBody>
      </p:sp>
      <p:grpSp>
        <p:nvGrpSpPr>
          <p:cNvPr id="247" name="Google Shape;247;p25"/>
          <p:cNvGrpSpPr/>
          <p:nvPr/>
        </p:nvGrpSpPr>
        <p:grpSpPr>
          <a:xfrm>
            <a:off x="2355866" y="1677194"/>
            <a:ext cx="4924390" cy="4342606"/>
            <a:chOff x="3200400" y="1677194"/>
            <a:chExt cx="4924390" cy="4342606"/>
          </a:xfrm>
        </p:grpSpPr>
        <p:cxnSp>
          <p:nvCxnSpPr>
            <p:cNvPr id="248" name="Google Shape;248;p25"/>
            <p:cNvCxnSpPr/>
            <p:nvPr/>
          </p:nvCxnSpPr>
          <p:spPr>
            <a:xfrm>
              <a:off x="4918763" y="4343400"/>
              <a:ext cx="3206027" cy="1588"/>
            </a:xfrm>
            <a:prstGeom prst="straightConnector1">
              <a:avLst/>
            </a:prstGeom>
            <a:noFill/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49" name="Google Shape;249;p25"/>
            <p:cNvCxnSpPr/>
            <p:nvPr/>
          </p:nvCxnSpPr>
          <p:spPr>
            <a:xfrm rot="-5400000">
              <a:off x="3585263" y="3009917"/>
              <a:ext cx="2667000" cy="1554"/>
            </a:xfrm>
            <a:prstGeom prst="straightConnector1">
              <a:avLst/>
            </a:prstGeom>
            <a:noFill/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50" name="Google Shape;250;p25"/>
            <p:cNvCxnSpPr/>
            <p:nvPr/>
          </p:nvCxnSpPr>
          <p:spPr>
            <a:xfrm flipH="1">
              <a:off x="3200400" y="4343400"/>
              <a:ext cx="1718364" cy="1676400"/>
            </a:xfrm>
            <a:prstGeom prst="straightConnector1">
              <a:avLst/>
            </a:prstGeom>
            <a:noFill/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251" name="Google Shape;251;p25"/>
          <p:cNvSpPr txBox="1"/>
          <p:nvPr/>
        </p:nvSpPr>
        <p:spPr>
          <a:xfrm>
            <a:off x="6950825" y="4495800"/>
            <a:ext cx="2226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Modalities</a:t>
            </a:r>
            <a:endParaRPr b="1" sz="1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3505200" y="1295400"/>
            <a:ext cx="222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1236700" y="6019800"/>
            <a:ext cx="265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 Operators</a:t>
            </a:r>
            <a:endParaRPr b="1" sz="18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 rot="-2758582">
            <a:off x="3534326" y="4453878"/>
            <a:ext cx="1543697" cy="36937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Ontologies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 rot="-2799061">
            <a:off x="4005551" y="4547914"/>
            <a:ext cx="1443097" cy="3692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Structured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 rot="-2798656">
            <a:off x="4554926" y="4513861"/>
            <a:ext cx="1352899" cy="3692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 rot="-2798929">
            <a:off x="5377650" y="4510818"/>
            <a:ext cx="599588" cy="36933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 rot="-2798959">
            <a:off x="5341726" y="4551458"/>
            <a:ext cx="1525649" cy="3692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Multimedia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 rot="-2798762">
            <a:off x="6146667" y="4404214"/>
            <a:ext cx="1248063" cy="36926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Signals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4174571" y="3886200"/>
            <a:ext cx="1492500" cy="369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4162698" y="3429000"/>
            <a:ext cx="1492500" cy="369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Streaming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4186521" y="2971800"/>
            <a:ext cx="1185000" cy="369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4186520" y="2514600"/>
            <a:ext cx="1185000" cy="369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Quality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4186518" y="2057400"/>
            <a:ext cx="1185000" cy="369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Usage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3092574" y="4188025"/>
            <a:ext cx="1197300" cy="369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Collect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2760501" y="4401975"/>
            <a:ext cx="1185000" cy="369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Prepare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2383202" y="4648200"/>
            <a:ext cx="1338300" cy="369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Represent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2411400" y="4953000"/>
            <a:ext cx="1125300" cy="369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2049447" y="5254825"/>
            <a:ext cx="1125300" cy="369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Reason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1600200" y="5562600"/>
            <a:ext cx="1744500" cy="3693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Visualize</a:t>
            </a:r>
            <a:endParaRPr sz="1400">
              <a:solidFill>
                <a:srgbClr val="1E1C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Mining: Cultures</a:t>
            </a:r>
            <a:endParaRPr/>
          </a:p>
        </p:txBody>
      </p:sp>
      <p:sp>
        <p:nvSpPr>
          <p:cNvPr id="276" name="Google Shape;276;p26"/>
          <p:cNvSpPr txBox="1"/>
          <p:nvPr>
            <p:ph idx="1" type="body"/>
          </p:nvPr>
        </p:nvSpPr>
        <p:spPr>
          <a:xfrm>
            <a:off x="457200" y="1342016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ct val="100000"/>
              <a:buChar char="•"/>
            </a:pPr>
            <a:r>
              <a:rPr b="1" lang="en-US">
                <a:solidFill>
                  <a:srgbClr val="FF0066"/>
                </a:solidFill>
              </a:rPr>
              <a:t>Data mining overlaps with: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•"/>
            </a:pPr>
            <a:r>
              <a:rPr b="1" lang="en-US">
                <a:solidFill>
                  <a:srgbClr val="0000FF"/>
                </a:solidFill>
              </a:rPr>
              <a:t>Databases:</a:t>
            </a:r>
            <a:r>
              <a:rPr lang="en-US"/>
              <a:t> Large-scale data, simple(r) queries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•"/>
            </a:pPr>
            <a:r>
              <a:rPr b="1" lang="en-US">
                <a:solidFill>
                  <a:srgbClr val="0000FF"/>
                </a:solidFill>
              </a:rPr>
              <a:t>Machine learning: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/>
              <a:t>Small data, Complex models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•"/>
            </a:pPr>
            <a:r>
              <a:rPr b="1" lang="en-US">
                <a:solidFill>
                  <a:srgbClr val="0000FF"/>
                </a:solidFill>
              </a:rPr>
              <a:t>CS Theory: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/>
              <a:t>Algorithms 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Different cultures: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 a DB person, data mining is an extreme form of </a:t>
            </a:r>
            <a:r>
              <a:rPr b="1" lang="en-US">
                <a:solidFill>
                  <a:srgbClr val="FF0066"/>
                </a:solidFill>
              </a:rPr>
              <a:t>analytic processing</a:t>
            </a:r>
            <a:r>
              <a:rPr lang="en-US"/>
              <a:t> – queries that </a:t>
            </a:r>
            <a:br>
              <a:rPr lang="en-US"/>
            </a:br>
            <a:r>
              <a:rPr lang="en-US"/>
              <a:t>examine </a:t>
            </a:r>
            <a:r>
              <a:rPr b="1" lang="en-US"/>
              <a:t>large amounts of data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Result is the query answer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To a ML person, data-mining </a:t>
            </a:r>
            <a:br>
              <a:rPr lang="en-US"/>
            </a:br>
            <a:r>
              <a:rPr lang="en-US"/>
              <a:t>is the </a:t>
            </a:r>
            <a:r>
              <a:rPr b="1" lang="en-US">
                <a:solidFill>
                  <a:srgbClr val="FF0066"/>
                </a:solidFill>
              </a:rPr>
              <a:t>inference of models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Result is the parameters of the model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In this class we will do both!</a:t>
            </a:r>
            <a:endParaRPr/>
          </a:p>
        </p:txBody>
      </p:sp>
      <p:grpSp>
        <p:nvGrpSpPr>
          <p:cNvPr id="277" name="Google Shape;277;p26"/>
          <p:cNvGrpSpPr/>
          <p:nvPr/>
        </p:nvGrpSpPr>
        <p:grpSpPr>
          <a:xfrm>
            <a:off x="5753547" y="3906627"/>
            <a:ext cx="3048000" cy="2798973"/>
            <a:chOff x="6248400" y="3906627"/>
            <a:chExt cx="3048000" cy="2798973"/>
          </a:xfrm>
        </p:grpSpPr>
        <p:sp>
          <p:nvSpPr>
            <p:cNvPr id="278" name="Google Shape;278;p26"/>
            <p:cNvSpPr/>
            <p:nvPr/>
          </p:nvSpPr>
          <p:spPr>
            <a:xfrm>
              <a:off x="6858000" y="5130800"/>
              <a:ext cx="1676400" cy="1574800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248400" y="3987799"/>
              <a:ext cx="1600200" cy="1519027"/>
            </a:xfrm>
            <a:prstGeom prst="ellipse">
              <a:avLst/>
            </a:prstGeom>
            <a:solidFill>
              <a:srgbClr val="CC3300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7620000" y="3906627"/>
              <a:ext cx="1600200" cy="15748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6"/>
            <p:cNvSpPr txBox="1"/>
            <p:nvPr/>
          </p:nvSpPr>
          <p:spPr>
            <a:xfrm>
              <a:off x="7785100" y="4370861"/>
              <a:ext cx="15113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Machine </a:t>
              </a:r>
              <a:br>
                <a:rPr b="0"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Learning</a:t>
              </a:r>
              <a:endParaRPr/>
            </a:p>
          </p:txBody>
        </p:sp>
        <p:sp>
          <p:nvSpPr>
            <p:cNvPr id="282" name="Google Shape;282;p26"/>
            <p:cNvSpPr txBox="1"/>
            <p:nvPr/>
          </p:nvSpPr>
          <p:spPr>
            <a:xfrm>
              <a:off x="6248400" y="4255869"/>
              <a:ext cx="1371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CS</a:t>
              </a:r>
              <a:br>
                <a:rPr b="0"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Theory</a:t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7086600" y="4773744"/>
              <a:ext cx="1225550" cy="1119056"/>
            </a:xfrm>
            <a:prstGeom prst="ellipse">
              <a:avLst/>
            </a:prstGeom>
            <a:solidFill>
              <a:srgbClr val="66CCFF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br>
                <a:rPr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Mining</a:t>
              </a:r>
              <a:endParaRPr/>
            </a:p>
          </p:txBody>
        </p:sp>
        <p:sp>
          <p:nvSpPr>
            <p:cNvPr id="284" name="Google Shape;284;p26"/>
            <p:cNvSpPr txBox="1"/>
            <p:nvPr/>
          </p:nvSpPr>
          <p:spPr>
            <a:xfrm>
              <a:off x="6972300" y="5937250"/>
              <a:ext cx="14478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Database systems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424248" y="2670517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THIS Course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DSCI-553 Teaching Team</a:t>
            </a:r>
            <a:endParaRPr/>
          </a:p>
        </p:txBody>
      </p:sp>
      <p:sp>
        <p:nvSpPr>
          <p:cNvPr id="70" name="Google Shape;70;p3"/>
          <p:cNvSpPr txBox="1"/>
          <p:nvPr>
            <p:ph idx="1" type="body"/>
          </p:nvPr>
        </p:nvSpPr>
        <p:spPr>
          <a:xfrm>
            <a:off x="367282" y="1437640"/>
            <a:ext cx="8319518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Professor Wei-Min Shen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Office Hours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After Lecture (by email appointment)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Teaching </a:t>
            </a:r>
            <a:r>
              <a:rPr b="1" lang="en-US">
                <a:solidFill>
                  <a:srgbClr val="0000FF"/>
                </a:solidFill>
              </a:rPr>
              <a:t>Assistants</a:t>
            </a:r>
            <a:r>
              <a:rPr b="1" lang="en-US">
                <a:solidFill>
                  <a:srgbClr val="0000FF"/>
                </a:solidFill>
              </a:rPr>
              <a:t> and Course Producers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Office Hours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See Piazza (/resources/staff)</a:t>
            </a:r>
            <a:endParaRPr/>
          </a:p>
          <a:p>
            <a:pPr indent="-1397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95" name="Google Shape;295;p28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This course overlaps with machine learning, statistics, artificial intelligence, databases but more stress on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b="1" lang="en-US">
                <a:solidFill>
                  <a:srgbClr val="0000FF"/>
                </a:solidFill>
              </a:rPr>
              <a:t>Scalability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/>
              <a:t>(big data)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b="1" lang="en-US">
                <a:solidFill>
                  <a:srgbClr val="0000FF"/>
                </a:solidFill>
              </a:rPr>
              <a:t>Algorithms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b="1" lang="en-US">
                <a:solidFill>
                  <a:srgbClr val="0000FF"/>
                </a:solidFill>
              </a:rPr>
              <a:t>Computing Architectures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205867"/>
              </a:buClr>
              <a:buSzPts val="2800"/>
              <a:buChar char="•"/>
            </a:pPr>
            <a:r>
              <a:rPr b="1" lang="en-US">
                <a:solidFill>
                  <a:srgbClr val="205867"/>
                </a:solidFill>
              </a:rPr>
              <a:t>Automatic &amp; </a:t>
            </a:r>
            <a:r>
              <a:rPr b="1" i="1" lang="en-US" u="sng">
                <a:solidFill>
                  <a:srgbClr val="205867"/>
                </a:solidFill>
              </a:rPr>
              <a:t>Efficient</a:t>
            </a:r>
            <a:r>
              <a:rPr b="1" lang="en-US">
                <a:solidFill>
                  <a:srgbClr val="205867"/>
                </a:solidFill>
              </a:rPr>
              <a:t> Handling </a:t>
            </a:r>
            <a:br>
              <a:rPr b="1" lang="en-US">
                <a:solidFill>
                  <a:srgbClr val="205867"/>
                </a:solidFill>
              </a:rPr>
            </a:br>
            <a:r>
              <a:rPr lang="en-US">
                <a:solidFill>
                  <a:srgbClr val="205867"/>
                </a:solidFill>
              </a:rPr>
              <a:t> of </a:t>
            </a:r>
            <a:r>
              <a:rPr lang="en-US">
                <a:solidFill>
                  <a:srgbClr val="0000FF"/>
                </a:solidFill>
              </a:rPr>
              <a:t>large data</a:t>
            </a:r>
            <a:endParaRPr/>
          </a:p>
          <a:p>
            <a:pPr indent="-139700" lvl="0" marL="342900" rtl="0" algn="l"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5043542" y="2768600"/>
            <a:ext cx="3762841" cy="3784600"/>
            <a:chOff x="5334000" y="2768600"/>
            <a:chExt cx="3762841" cy="3784600"/>
          </a:xfrm>
        </p:grpSpPr>
        <p:sp>
          <p:nvSpPr>
            <p:cNvPr id="297" name="Google Shape;297;p28"/>
            <p:cNvSpPr/>
            <p:nvPr/>
          </p:nvSpPr>
          <p:spPr>
            <a:xfrm>
              <a:off x="6019800" y="4445000"/>
              <a:ext cx="2057400" cy="2108200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334000" y="2768600"/>
              <a:ext cx="2057400" cy="2108200"/>
            </a:xfrm>
            <a:prstGeom prst="ellipse">
              <a:avLst/>
            </a:prstGeom>
            <a:solidFill>
              <a:srgbClr val="CC3300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010400" y="2844800"/>
              <a:ext cx="2057400" cy="21082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8"/>
            <p:cNvSpPr txBox="1"/>
            <p:nvPr/>
          </p:nvSpPr>
          <p:spPr>
            <a:xfrm>
              <a:off x="7039441" y="3406170"/>
              <a:ext cx="2057400" cy="784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Machine</a:t>
              </a:r>
              <a:endParaRPr/>
            </a:p>
            <a:p>
              <a:pPr indent="0" lvl="0" marL="0" marR="0" rtl="0" algn="ctr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b="0"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Learning</a:t>
              </a:r>
              <a:endParaRPr/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5562600" y="3362325"/>
              <a:ext cx="1371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Statistics</a:t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6307667" y="4055532"/>
              <a:ext cx="1504950" cy="1543050"/>
            </a:xfrm>
            <a:prstGeom prst="ellipse">
              <a:avLst/>
            </a:prstGeom>
            <a:solidFill>
              <a:srgbClr val="66CCFF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Data Mining</a:t>
              </a:r>
              <a:endParaRPr/>
            </a:p>
          </p:txBody>
        </p:sp>
        <p:sp>
          <p:nvSpPr>
            <p:cNvPr id="303" name="Google Shape;303;p28"/>
            <p:cNvSpPr txBox="1"/>
            <p:nvPr/>
          </p:nvSpPr>
          <p:spPr>
            <a:xfrm>
              <a:off x="6477000" y="5588000"/>
              <a:ext cx="14478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8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Database systems</a:t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will we learn?</a:t>
            </a:r>
            <a:endParaRPr/>
          </a:p>
        </p:txBody>
      </p:sp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We will learn to </a:t>
            </a:r>
            <a:r>
              <a:rPr b="1" lang="en-US">
                <a:solidFill>
                  <a:srgbClr val="0000FF"/>
                </a:solidFill>
              </a:rPr>
              <a:t>mine different types of data: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are high dimensional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are graphs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are infinite/never-ending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Data are labeled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We will learn to </a:t>
            </a:r>
            <a:r>
              <a:rPr b="1" lang="en-US">
                <a:solidFill>
                  <a:srgbClr val="0000FF"/>
                </a:solidFill>
              </a:rPr>
              <a:t>use different models of computation: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MapReduce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Streams and online algorithms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Single machine in-memory</a:t>
            </a:r>
            <a:endParaRPr/>
          </a:p>
          <a:p>
            <a:pPr indent="-154940" lvl="0" marL="342900" rtl="0" algn="l"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will we learn?</a:t>
            </a:r>
            <a:endParaRPr/>
          </a:p>
        </p:txBody>
      </p:sp>
      <p:sp>
        <p:nvSpPr>
          <p:cNvPr id="315" name="Google Shape;315;p30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We will learn to </a:t>
            </a:r>
            <a:r>
              <a:rPr b="1" lang="en-US">
                <a:solidFill>
                  <a:srgbClr val="0000FF"/>
                </a:solidFill>
              </a:rPr>
              <a:t>solve real-world problems: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Recommender systems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Market Basket Analysis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Spam detection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Duplicate document detection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b="1" lang="en-US"/>
              <a:t>We will learn </a:t>
            </a:r>
            <a:r>
              <a:rPr b="1" lang="en-US">
                <a:solidFill>
                  <a:srgbClr val="0000FF"/>
                </a:solidFill>
              </a:rPr>
              <a:t>various “tools”: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Linear algebra (Recomm. Sys., Communities)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Optimization (stochastic gradient descent)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Dynamic programming (frequent itemsets)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Hashing (LSH, Bloom filters)</a:t>
            </a:r>
            <a:endParaRPr/>
          </a:p>
          <a:p>
            <a:pPr indent="-154940" lvl="0" marL="342900" rtl="0" algn="l"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It All Fits Together</a:t>
            </a:r>
            <a:endParaRPr/>
          </a:p>
        </p:txBody>
      </p:sp>
      <p:sp>
        <p:nvSpPr>
          <p:cNvPr id="321" name="Google Shape;321;p31"/>
          <p:cNvSpPr txBox="1"/>
          <p:nvPr>
            <p:ph idx="1" type="body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grpSp>
        <p:nvGrpSpPr>
          <p:cNvPr id="322" name="Google Shape;322;p31"/>
          <p:cNvGrpSpPr/>
          <p:nvPr/>
        </p:nvGrpSpPr>
        <p:grpSpPr>
          <a:xfrm>
            <a:off x="377734" y="1295400"/>
            <a:ext cx="8609194" cy="5257800"/>
            <a:chOff x="62428" y="0"/>
            <a:chExt cx="8609194" cy="5257800"/>
          </a:xfrm>
        </p:grpSpPr>
        <p:sp>
          <p:nvSpPr>
            <p:cNvPr id="323" name="Google Shape;323;p31"/>
            <p:cNvSpPr/>
            <p:nvPr/>
          </p:nvSpPr>
          <p:spPr>
            <a:xfrm>
              <a:off x="62428" y="0"/>
              <a:ext cx="1637258" cy="5257800"/>
            </a:xfrm>
            <a:prstGeom prst="roundRect">
              <a:avLst>
                <a:gd fmla="val 10000" name="adj"/>
              </a:avLst>
            </a:prstGeom>
            <a:solidFill>
              <a:srgbClr val="E7CFCF"/>
            </a:solidFill>
            <a:ln>
              <a:noFill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 txBox="1"/>
            <p:nvPr/>
          </p:nvSpPr>
          <p:spPr>
            <a:xfrm>
              <a:off x="62428" y="0"/>
              <a:ext cx="1637258" cy="15773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High dim. data</a:t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168391" y="1577789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 txBox="1"/>
            <p:nvPr/>
          </p:nvSpPr>
          <p:spPr>
            <a:xfrm>
              <a:off x="198645" y="1608043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Locality sensitive hashing</a:t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168391" y="2769651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1"/>
            <p:cNvSpPr txBox="1"/>
            <p:nvPr/>
          </p:nvSpPr>
          <p:spPr>
            <a:xfrm>
              <a:off x="198645" y="2799905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68391" y="3961513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 txBox="1"/>
            <p:nvPr/>
          </p:nvSpPr>
          <p:spPr>
            <a:xfrm>
              <a:off x="198645" y="3991767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</a:t>
              </a: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764718" y="0"/>
              <a:ext cx="1637258" cy="5257800"/>
            </a:xfrm>
            <a:prstGeom prst="roundRect">
              <a:avLst>
                <a:gd fmla="val 10000" name="adj"/>
              </a:avLst>
            </a:prstGeom>
            <a:solidFill>
              <a:srgbClr val="E7CFCF"/>
            </a:solidFill>
            <a:ln>
              <a:noFill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 txBox="1"/>
            <p:nvPr/>
          </p:nvSpPr>
          <p:spPr>
            <a:xfrm>
              <a:off x="1764718" y="0"/>
              <a:ext cx="1637258" cy="15773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Graph </a:t>
              </a:r>
              <a:br>
                <a:rPr b="1" lang="en-US" sz="24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24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928444" y="1577789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 txBox="1"/>
            <p:nvPr/>
          </p:nvSpPr>
          <p:spPr>
            <a:xfrm>
              <a:off x="1958698" y="1608043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PageRank, SimRank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928444" y="2769651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 txBox="1"/>
            <p:nvPr/>
          </p:nvSpPr>
          <p:spPr>
            <a:xfrm>
              <a:off x="1958698" y="2799905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Community Detection</a:t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1928444" y="3961513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 txBox="1"/>
            <p:nvPr/>
          </p:nvSpPr>
          <p:spPr>
            <a:xfrm>
              <a:off x="1958698" y="3991767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Spam Detection</a:t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524770" y="0"/>
              <a:ext cx="1637258" cy="5257800"/>
            </a:xfrm>
            <a:prstGeom prst="roundRect">
              <a:avLst>
                <a:gd fmla="val 10000" name="adj"/>
              </a:avLst>
            </a:prstGeom>
            <a:solidFill>
              <a:srgbClr val="E7CFCF"/>
            </a:solidFill>
            <a:ln>
              <a:noFill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 txBox="1"/>
            <p:nvPr/>
          </p:nvSpPr>
          <p:spPr>
            <a:xfrm>
              <a:off x="3524770" y="0"/>
              <a:ext cx="1637258" cy="15773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Infinite </a:t>
              </a:r>
              <a:br>
                <a:rPr b="1" lang="en-US" sz="24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24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88496" y="1577789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1"/>
            <p:cNvSpPr txBox="1"/>
            <p:nvPr/>
          </p:nvSpPr>
          <p:spPr>
            <a:xfrm>
              <a:off x="3718750" y="1608043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Filtering data streams</a:t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3688496" y="2769651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1"/>
            <p:cNvSpPr txBox="1"/>
            <p:nvPr/>
          </p:nvSpPr>
          <p:spPr>
            <a:xfrm>
              <a:off x="3718750" y="2799905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Web advertising</a:t>
              </a: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688496" y="3961513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 txBox="1"/>
            <p:nvPr/>
          </p:nvSpPr>
          <p:spPr>
            <a:xfrm>
              <a:off x="3718750" y="3991767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Queries on streams</a:t>
              </a: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5284823" y="0"/>
              <a:ext cx="1637258" cy="5257800"/>
            </a:xfrm>
            <a:prstGeom prst="roundRect">
              <a:avLst>
                <a:gd fmla="val 10000" name="adj"/>
              </a:avLst>
            </a:prstGeom>
            <a:solidFill>
              <a:srgbClr val="E7CFCF"/>
            </a:solidFill>
            <a:ln>
              <a:noFill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1"/>
            <p:cNvSpPr txBox="1"/>
            <p:nvPr/>
          </p:nvSpPr>
          <p:spPr>
            <a:xfrm>
              <a:off x="5284823" y="0"/>
              <a:ext cx="1637258" cy="15773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5448549" y="1577789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 txBox="1"/>
            <p:nvPr/>
          </p:nvSpPr>
          <p:spPr>
            <a:xfrm>
              <a:off x="5478803" y="1608043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SVM</a:t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5448549" y="2769651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 txBox="1"/>
            <p:nvPr/>
          </p:nvSpPr>
          <p:spPr>
            <a:xfrm>
              <a:off x="5478803" y="2799905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Decision Trees</a:t>
              </a: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5448549" y="3961513"/>
              <a:ext cx="1309806" cy="103294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1"/>
            <p:cNvSpPr txBox="1"/>
            <p:nvPr/>
          </p:nvSpPr>
          <p:spPr>
            <a:xfrm>
              <a:off x="5478803" y="3991767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Perceptron, kNN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7034364" y="0"/>
              <a:ext cx="1637258" cy="5257800"/>
            </a:xfrm>
            <a:prstGeom prst="roundRect">
              <a:avLst>
                <a:gd fmla="val 10000" name="adj"/>
              </a:avLst>
            </a:prstGeom>
            <a:solidFill>
              <a:srgbClr val="E7CFCF"/>
            </a:solidFill>
            <a:ln>
              <a:noFill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 txBox="1"/>
            <p:nvPr/>
          </p:nvSpPr>
          <p:spPr>
            <a:xfrm>
              <a:off x="7034364" y="0"/>
              <a:ext cx="1637258" cy="15773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1C11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rgbClr val="1E1C11"/>
                  </a:solidFill>
                  <a:latin typeface="Arial"/>
                  <a:ea typeface="Arial"/>
                  <a:cs typeface="Arial"/>
                  <a:sym typeface="Arial"/>
                </a:rPr>
                <a:t>Apps</a:t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7208601" y="1577789"/>
              <a:ext cx="1309806" cy="1032947"/>
            </a:xfrm>
            <a:prstGeom prst="roundRect">
              <a:avLst>
                <a:gd fmla="val 10000" name="adj"/>
              </a:avLst>
            </a:prstGeom>
            <a:solidFill>
              <a:srgbClr val="333399"/>
            </a:soli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 txBox="1"/>
            <p:nvPr/>
          </p:nvSpPr>
          <p:spPr>
            <a:xfrm>
              <a:off x="7238855" y="1608043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Recommender systems</a:t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7208601" y="2769651"/>
              <a:ext cx="1309806" cy="1032947"/>
            </a:xfrm>
            <a:prstGeom prst="roundRect">
              <a:avLst>
                <a:gd fmla="val 10000" name="adj"/>
              </a:avLst>
            </a:prstGeom>
            <a:solidFill>
              <a:srgbClr val="333399"/>
            </a:soli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 txBox="1"/>
            <p:nvPr/>
          </p:nvSpPr>
          <p:spPr>
            <a:xfrm>
              <a:off x="7238855" y="2799905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Rules</a:t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7208601" y="3961513"/>
              <a:ext cx="1309806" cy="1032947"/>
            </a:xfrm>
            <a:prstGeom prst="roundRect">
              <a:avLst>
                <a:gd fmla="val 10000" name="adj"/>
              </a:avLst>
            </a:prstGeom>
            <a:solidFill>
              <a:srgbClr val="333399"/>
            </a:solidFill>
            <a:ln>
              <a:noFill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 txBox="1"/>
            <p:nvPr/>
          </p:nvSpPr>
          <p:spPr>
            <a:xfrm>
              <a:off x="7238855" y="3991767"/>
              <a:ext cx="1249298" cy="972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45700" spcFirstLastPara="1" rIns="45700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Duplicate document detection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Course Logistics</a:t>
            </a:r>
            <a:endParaRPr/>
          </a:p>
        </p:txBody>
      </p:sp>
      <p:sp>
        <p:nvSpPr>
          <p:cNvPr id="368" name="Google Shape;368;p32"/>
          <p:cNvSpPr txBox="1"/>
          <p:nvPr>
            <p:ph idx="1" type="body"/>
          </p:nvPr>
        </p:nvSpPr>
        <p:spPr>
          <a:xfrm>
            <a:off x="457200" y="1600200"/>
            <a:ext cx="8229600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lang="en-US"/>
              <a:t>W</a:t>
            </a:r>
            <a:r>
              <a:rPr b="1" lang="en-US"/>
              <a:t>ebsite:</a:t>
            </a:r>
            <a:r>
              <a:rPr b="1" lang="en-US" sz="3600">
                <a:solidFill>
                  <a:srgbClr val="B54848"/>
                </a:solidFill>
              </a:rPr>
              <a:t> </a:t>
            </a:r>
            <a:r>
              <a:rPr lang="en-US">
                <a:solidFill>
                  <a:srgbClr val="B54848"/>
                </a:solidFill>
              </a:rPr>
              <a:t>courses</a:t>
            </a:r>
            <a:r>
              <a:rPr lang="en-US">
                <a:solidFill>
                  <a:srgbClr val="B54848"/>
                </a:solidFill>
              </a:rPr>
              <a:t>.uscden.net/d2l/</a:t>
            </a:r>
            <a:endParaRPr sz="2800">
              <a:solidFill>
                <a:srgbClr val="B54848"/>
              </a:solidFill>
            </a:endParaRPr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Lecture Notes and Video Records on DEN: 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Post on the same day of the lecture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Quizzes, Homework, Exam, Competition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Readings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>
                <a:solidFill>
                  <a:schemeClr val="dk1"/>
                </a:solidFill>
              </a:rPr>
              <a:t>Mining of Massive Datasets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  <a:p>
            <a:pPr indent="-365760" lvl="3" marL="173736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J. Leskovec, A. Rajaraman and J. Ullman </a:t>
            </a:r>
            <a:endParaRPr/>
          </a:p>
          <a:p>
            <a:pPr indent="-365760" lvl="3" marL="173736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Free online: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http://www.mmds.org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Other relevant papers</a:t>
            </a:r>
            <a:endParaRPr/>
          </a:p>
          <a:p>
            <a:pPr indent="-1397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69" name="Google Shape;36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Logistics: Communication</a:t>
            </a:r>
            <a:endParaRPr/>
          </a:p>
        </p:txBody>
      </p:sp>
      <p:sp>
        <p:nvSpPr>
          <p:cNvPr id="375" name="Google Shape;375;p33"/>
          <p:cNvSpPr txBox="1"/>
          <p:nvPr>
            <p:ph idx="1" type="body"/>
          </p:nvPr>
        </p:nvSpPr>
        <p:spPr>
          <a:xfrm>
            <a:off x="457200" y="12954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Discussion board on Piazza (Blackboard)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Please enroll yourself, and you are all invited on Piazza</a:t>
            </a:r>
            <a:r>
              <a:rPr lang="en-US" sz="2200"/>
              <a:t> 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/>
              <a:t>Questions and public communication with the course staff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u="sng">
                <a:solidFill>
                  <a:schemeClr val="dk1"/>
                </a:solidFill>
              </a:rPr>
              <a:t>Help your fellow students by contributing answers</a:t>
            </a:r>
            <a:r>
              <a:rPr lang="en-US" sz="1800">
                <a:solidFill>
                  <a:schemeClr val="dk1"/>
                </a:solidFill>
              </a:rPr>
              <a:t>  What a friend is for!</a:t>
            </a:r>
            <a:endParaRPr/>
          </a:p>
        </p:txBody>
      </p:sp>
      <p:pic>
        <p:nvPicPr>
          <p:cNvPr id="376" name="Google Shape;37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177" y="3144520"/>
            <a:ext cx="5181600" cy="3713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33"/>
          <p:cNvCxnSpPr/>
          <p:nvPr/>
        </p:nvCxnSpPr>
        <p:spPr>
          <a:xfrm>
            <a:off x="3436377" y="3373120"/>
            <a:ext cx="1905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8" name="Google Shape;378;p33"/>
          <p:cNvSpPr txBox="1"/>
          <p:nvPr/>
        </p:nvSpPr>
        <p:spPr>
          <a:xfrm>
            <a:off x="3687837" y="2848035"/>
            <a:ext cx="5029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a post on the discussion board</a:t>
            </a:r>
            <a:endParaRPr/>
          </a:p>
        </p:txBody>
      </p:sp>
      <p:cxnSp>
        <p:nvCxnSpPr>
          <p:cNvPr id="379" name="Google Shape;379;p33"/>
          <p:cNvCxnSpPr/>
          <p:nvPr/>
        </p:nvCxnSpPr>
        <p:spPr>
          <a:xfrm rot="5400000">
            <a:off x="3451677" y="3108900"/>
            <a:ext cx="274200" cy="152400"/>
          </a:xfrm>
          <a:prstGeom prst="curvedConnector3">
            <a:avLst>
              <a:gd fmla="val -2566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0" name="Google Shape;380;p33"/>
          <p:cNvCxnSpPr/>
          <p:nvPr/>
        </p:nvCxnSpPr>
        <p:spPr>
          <a:xfrm>
            <a:off x="2735337" y="3601720"/>
            <a:ext cx="1905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33"/>
          <p:cNvCxnSpPr/>
          <p:nvPr/>
        </p:nvCxnSpPr>
        <p:spPr>
          <a:xfrm>
            <a:off x="1339563" y="3924913"/>
            <a:ext cx="972713" cy="37381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33"/>
          <p:cNvCxnSpPr/>
          <p:nvPr/>
        </p:nvCxnSpPr>
        <p:spPr>
          <a:xfrm>
            <a:off x="1239715" y="5548761"/>
            <a:ext cx="972713" cy="37381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Logistics: Communication</a:t>
            </a:r>
            <a:endParaRPr/>
          </a:p>
        </p:txBody>
      </p:sp>
      <p:sp>
        <p:nvSpPr>
          <p:cNvPr id="389" name="Google Shape;389;p34"/>
          <p:cNvSpPr txBox="1"/>
          <p:nvPr>
            <p:ph idx="1" type="body"/>
          </p:nvPr>
        </p:nvSpPr>
        <p:spPr>
          <a:xfrm>
            <a:off x="457200" y="1295400"/>
            <a:ext cx="84525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lang="en-US">
                <a:solidFill>
                  <a:srgbClr val="0000FF"/>
                </a:solidFill>
              </a:rPr>
              <a:t>We will post course announcements to 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lang="en-US">
                <a:solidFill>
                  <a:srgbClr val="0000FF"/>
                </a:solidFill>
              </a:rPr>
              <a:t>Piazza and DEN/Blackboard (please check regularly)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D60093"/>
              </a:buClr>
              <a:buSzPts val="3200"/>
              <a:buChar char="•"/>
            </a:pPr>
            <a:r>
              <a:rPr b="1" lang="en-US">
                <a:solidFill>
                  <a:srgbClr val="D60093"/>
                </a:solidFill>
              </a:rPr>
              <a:t>Emails: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Do not use emails unless it’s personal!</a:t>
            </a:r>
            <a:endParaRPr/>
          </a:p>
          <a:p>
            <a:pPr indent="-1397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390" name="Google Shape;39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671" y="3531522"/>
            <a:ext cx="7676488" cy="332647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Work for the Course</a:t>
            </a:r>
            <a:endParaRPr/>
          </a:p>
        </p:txBody>
      </p:sp>
      <p:sp>
        <p:nvSpPr>
          <p:cNvPr id="397" name="Google Shape;397;p35"/>
          <p:cNvSpPr txBox="1"/>
          <p:nvPr>
            <p:ph idx="1" type="body"/>
          </p:nvPr>
        </p:nvSpPr>
        <p:spPr>
          <a:xfrm>
            <a:off x="457200" y="1295400"/>
            <a:ext cx="8153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Six homework: </a:t>
            </a:r>
            <a:r>
              <a:rPr b="1" lang="en-US"/>
              <a:t>42%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Programming assignments on Vocareum.com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MapReduce (2 weeks)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Frequent Itemsets (2 weeks)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Recommendation Systems (3 weeks***) 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Detecting Communities in a Social Network (2 weeks)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Streaming data analysis (1 week)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Clustering big datasets (1 week)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•"/>
            </a:pPr>
            <a:r>
              <a:rPr b="1" lang="en-US">
                <a:solidFill>
                  <a:schemeClr val="accent2"/>
                </a:solidFill>
              </a:rPr>
              <a:t>Assignments take lots of time. Start early!!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One Grand Competition Project: </a:t>
            </a:r>
            <a:r>
              <a:rPr b="1" lang="en-US">
                <a:solidFill>
                  <a:schemeClr val="dk1"/>
                </a:solidFill>
              </a:rPr>
              <a:t>8% + bonus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1" lang="en-US"/>
              <a:t>Recommendation Systems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•"/>
            </a:pPr>
            <a:r>
              <a:rPr b="1" lang="en-US">
                <a:solidFill>
                  <a:srgbClr val="0000FF"/>
                </a:solidFill>
              </a:rPr>
              <a:t>Please work on your own code! (very smart detective agents we have)</a:t>
            </a:r>
            <a:endParaRPr/>
          </a:p>
        </p:txBody>
      </p:sp>
      <p:sp>
        <p:nvSpPr>
          <p:cNvPr id="398" name="Google Shape;398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Work for the Course</a:t>
            </a:r>
            <a:endParaRPr/>
          </a:p>
        </p:txBody>
      </p:sp>
      <p:sp>
        <p:nvSpPr>
          <p:cNvPr id="404" name="Google Shape;404;p36"/>
          <p:cNvSpPr txBox="1"/>
          <p:nvPr>
            <p:ph idx="1" type="body"/>
          </p:nvPr>
        </p:nvSpPr>
        <p:spPr>
          <a:xfrm>
            <a:off x="349625" y="1311275"/>
            <a:ext cx="8686800" cy="5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32500" lnSpcReduction="10000"/>
          </a:bodyPr>
          <a:lstStyle/>
          <a:p>
            <a:pPr indent="-279148" lvl="0" marL="342900" rtl="0" algn="l"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 sz="6757" u="sng">
                <a:solidFill>
                  <a:srgbClr val="D60093"/>
                </a:solidFill>
              </a:rPr>
              <a:t>Homework policy:</a:t>
            </a:r>
            <a:endParaRPr b="1" sz="6757" u="sng"/>
          </a:p>
          <a:p>
            <a:pPr indent="-252103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5007"/>
              <a:t>On Vocareum.com</a:t>
            </a:r>
            <a:endParaRPr sz="5007"/>
          </a:p>
          <a:p>
            <a:pPr indent="-255732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5007"/>
              <a:t>You can test and submit your code</a:t>
            </a:r>
            <a:endParaRPr sz="5007"/>
          </a:p>
          <a:p>
            <a:pPr indent="-255732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5007"/>
              <a:t>Your work will be auto-graded by scripts</a:t>
            </a:r>
            <a:endParaRPr sz="5007"/>
          </a:p>
          <a:p>
            <a:pPr indent="-316692" lvl="3" marL="173736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5007"/>
              <a:t>Be careful to use the </a:t>
            </a:r>
            <a:r>
              <a:rPr b="1" i="1" lang="en-US" sz="5007">
                <a:solidFill>
                  <a:srgbClr val="FF0000"/>
                </a:solidFill>
              </a:rPr>
              <a:t>exact</a:t>
            </a:r>
            <a:r>
              <a:rPr lang="en-US" sz="5007"/>
              <a:t> formats!</a:t>
            </a:r>
            <a:endParaRPr sz="5007"/>
          </a:p>
          <a:p>
            <a:pPr indent="-252104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5007"/>
              <a:t>Late Penalty: One week late penalty: –20%, </a:t>
            </a:r>
            <a:endParaRPr sz="5007"/>
          </a:p>
          <a:p>
            <a:pPr indent="-255732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5007"/>
              <a:t>0 points after one week</a:t>
            </a:r>
            <a:endParaRPr sz="5007"/>
          </a:p>
          <a:p>
            <a:pPr indent="-252104" lvl="1" marL="783771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 sz="5007"/>
              <a:t>Your submitted code will be auto-checked by an advanced detective agent for similarities against all other submissions in the class </a:t>
            </a:r>
            <a:endParaRPr sz="5007"/>
          </a:p>
          <a:p>
            <a:pPr indent="-255732" lvl="2" marL="1219200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 sz="5007"/>
              <a:t>50% deduction if your submitted code has </a:t>
            </a:r>
            <a:r>
              <a:rPr lang="en-US" sz="5007"/>
              <a:t>&gt;75% similarity matches with some other submissions.</a:t>
            </a:r>
            <a:endParaRPr sz="5007"/>
          </a:p>
          <a:p>
            <a:pPr indent="-252103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5007"/>
              <a:t>Free five-day extensions</a:t>
            </a:r>
            <a:endParaRPr sz="5007"/>
          </a:p>
          <a:p>
            <a:pPr indent="-255732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5007"/>
              <a:t>Use the extension days on homework however you want </a:t>
            </a:r>
            <a:endParaRPr sz="5007"/>
          </a:p>
          <a:p>
            <a:pPr indent="-255732" lvl="2" marL="1219200" rtl="0" algn="l"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-US" sz="5007"/>
              <a:t>Submit your request for using free-extensions before deadline </a:t>
            </a:r>
            <a:endParaRPr sz="5007"/>
          </a:p>
          <a:p>
            <a:pPr indent="-255732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5007"/>
              <a:t>No more extension days will be given for any other reasons</a:t>
            </a:r>
            <a:endParaRPr sz="5007"/>
          </a:p>
          <a:p>
            <a:pPr indent="-1487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  <a:p>
            <a:pPr indent="-162559" lvl="8" marL="4023359" rtl="0" algn="l"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8" marL="2048256" rtl="0" algn="l"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500">
              <a:solidFill>
                <a:schemeClr val="accent3"/>
              </a:solidFill>
            </a:endParaRPr>
          </a:p>
          <a:p>
            <a:pPr indent="0" lvl="8" marL="2048256" rtl="0" algn="l"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500">
              <a:solidFill>
                <a:schemeClr val="accent3"/>
              </a:solidFill>
            </a:endParaRPr>
          </a:p>
          <a:p>
            <a:pPr indent="0" lvl="8" marL="2048256" rtl="0" algn="l"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500">
              <a:solidFill>
                <a:schemeClr val="accent3"/>
              </a:solidFill>
            </a:endParaRPr>
          </a:p>
          <a:p>
            <a:pPr indent="0" lvl="8" marL="2048256" rtl="0" algn="l"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500">
              <a:solidFill>
                <a:schemeClr val="accent3"/>
              </a:solidFill>
            </a:endParaRPr>
          </a:p>
        </p:txBody>
      </p:sp>
      <p:sp>
        <p:nvSpPr>
          <p:cNvPr id="405" name="Google Shape;405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Work for the Course</a:t>
            </a:r>
            <a:endParaRPr/>
          </a:p>
        </p:txBody>
      </p:sp>
      <p:sp>
        <p:nvSpPr>
          <p:cNvPr id="411" name="Google Shape;411;p37"/>
          <p:cNvSpPr txBox="1"/>
          <p:nvPr>
            <p:ph idx="1" type="body"/>
          </p:nvPr>
        </p:nvSpPr>
        <p:spPr>
          <a:xfrm>
            <a:off x="457200" y="1425843"/>
            <a:ext cx="8229600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3200"/>
              <a:buChar char="•"/>
            </a:pPr>
            <a:r>
              <a:rPr lang="en-US">
                <a:solidFill>
                  <a:srgbClr val="D60093"/>
                </a:solidFill>
              </a:rPr>
              <a:t>Final Project and Grand Competition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We will be building a recommendation system based on homework-3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You will continue improving your recommendation system (homework-3) throughout the course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Your recommendation system will compete with systems from all other students in the class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D60093"/>
              </a:buClr>
              <a:buSzPts val="3200"/>
              <a:buChar char="•"/>
            </a:pPr>
            <a:r>
              <a:rPr lang="en-US">
                <a:solidFill>
                  <a:srgbClr val="D60093"/>
                </a:solidFill>
              </a:rPr>
              <a:t>Why are we doing the competition?</a:t>
            </a:r>
            <a:endParaRPr/>
          </a:p>
        </p:txBody>
      </p:sp>
      <p:sp>
        <p:nvSpPr>
          <p:cNvPr id="412" name="Google Shape;412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DSCI-553 Teaching Team</a:t>
            </a:r>
            <a:endParaRPr/>
          </a:p>
        </p:txBody>
      </p:sp>
      <p:sp>
        <p:nvSpPr>
          <p:cNvPr id="77" name="Google Shape;7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450" y="1330800"/>
            <a:ext cx="6866300" cy="513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Work for the Course</a:t>
            </a:r>
            <a:endParaRPr/>
          </a:p>
        </p:txBody>
      </p:sp>
      <p:sp>
        <p:nvSpPr>
          <p:cNvPr id="418" name="Google Shape;418;p38"/>
          <p:cNvSpPr txBox="1"/>
          <p:nvPr>
            <p:ph idx="1" type="body"/>
          </p:nvPr>
        </p:nvSpPr>
        <p:spPr>
          <a:xfrm>
            <a:off x="457200" y="1600200"/>
            <a:ext cx="8229600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3200"/>
              <a:buChar char="•"/>
            </a:pPr>
            <a:r>
              <a:rPr b="1" lang="en-US">
                <a:solidFill>
                  <a:srgbClr val="D60093"/>
                </a:solidFill>
              </a:rPr>
              <a:t>Why are we doing the competition?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Learn how to handle real (big) datasets, e.g.,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lang="en-US" u="sng">
                <a:solidFill>
                  <a:srgbClr val="D6009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http://grouplens.org/datasets/movielens/</a:t>
            </a:r>
            <a:endParaRPr>
              <a:solidFill>
                <a:srgbClr val="D60093"/>
              </a:solidFill>
            </a:endParaRPr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You will have the opportunity to put something like this on your resume: 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First Place, USC Data Mining Competition (202x)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I will have something to say if you want me to be your reference ☺</a:t>
            </a:r>
            <a:endParaRPr/>
          </a:p>
        </p:txBody>
      </p:sp>
      <p:pic>
        <p:nvPicPr>
          <p:cNvPr id="419" name="Google Shape;41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910" y="5158066"/>
            <a:ext cx="2316891" cy="14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d30401505a_0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Previous Winners (2023 Fall)</a:t>
            </a:r>
            <a:endParaRPr/>
          </a:p>
        </p:txBody>
      </p:sp>
      <p:sp>
        <p:nvSpPr>
          <p:cNvPr id="426" name="Google Shape;426;g1d30401505a_0_5"/>
          <p:cNvSpPr txBox="1"/>
          <p:nvPr>
            <p:ph idx="1" type="body"/>
          </p:nvPr>
        </p:nvSpPr>
        <p:spPr>
          <a:xfrm>
            <a:off x="912450" y="1417650"/>
            <a:ext cx="7319100" cy="4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USC Data Mining Competition (2023F)</a:t>
            </a:r>
            <a:endParaRPr sz="28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1. Aoyan Liang	</a:t>
            </a:r>
            <a:endParaRPr sz="24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2. Tingyu Yang</a:t>
            </a:r>
            <a:endParaRPr sz="24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3. Utsav Garg</a:t>
            </a:r>
            <a:endParaRPr sz="24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4. Alvin Huang </a:t>
            </a:r>
            <a:endParaRPr sz="24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5. Xiaoyu Dong</a:t>
            </a:r>
            <a:endParaRPr sz="24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6. Xiaoyan Zhang</a:t>
            </a:r>
            <a:endParaRPr sz="2400"/>
          </a:p>
          <a:p>
            <a:pPr indent="0" lvl="1" marL="6096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2400"/>
          </a:p>
          <a:p>
            <a:pPr indent="-1741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27" name="Google Shape;427;g1d30401505a_0_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468028e4dd_1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Previous Winners (2023 Spring)</a:t>
            </a:r>
            <a:endParaRPr/>
          </a:p>
        </p:txBody>
      </p:sp>
      <p:sp>
        <p:nvSpPr>
          <p:cNvPr id="433" name="Google Shape;433;g1468028e4dd_1_0"/>
          <p:cNvSpPr txBox="1"/>
          <p:nvPr>
            <p:ph idx="1" type="body"/>
          </p:nvPr>
        </p:nvSpPr>
        <p:spPr>
          <a:xfrm>
            <a:off x="912450" y="1417650"/>
            <a:ext cx="7319100" cy="4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USC Data Mining Competition (2023-spring)</a:t>
            </a:r>
            <a:endParaRPr sz="28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174171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/>
              <a:t>1. </a:t>
            </a:r>
            <a:r>
              <a:rPr lang="en-US" sz="2800"/>
              <a:t>Yiyang Liu</a:t>
            </a:r>
            <a:endParaRPr sz="2400"/>
          </a:p>
          <a:p>
            <a:pPr indent="-174171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/>
              <a:t>2. </a:t>
            </a:r>
            <a:r>
              <a:rPr lang="en-US" sz="2800"/>
              <a:t>Karthik Peddi</a:t>
            </a:r>
            <a:endParaRPr sz="2400"/>
          </a:p>
          <a:p>
            <a:pPr indent="-174171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/>
              <a:t>3. </a:t>
            </a:r>
            <a:r>
              <a:rPr lang="en-US" sz="2800"/>
              <a:t>Changxun (Shawn) Li</a:t>
            </a:r>
            <a:endParaRPr sz="2400"/>
          </a:p>
          <a:p>
            <a:pPr indent="-174171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/>
              <a:t>4. </a:t>
            </a:r>
            <a:r>
              <a:rPr lang="en-US" sz="2800"/>
              <a:t>Vrinda Shroff</a:t>
            </a:r>
            <a:endParaRPr sz="2400"/>
          </a:p>
          <a:p>
            <a:pPr indent="-174171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/>
              <a:t>5. </a:t>
            </a:r>
            <a:r>
              <a:rPr lang="en-US" sz="2800"/>
              <a:t>Yi Ming</a:t>
            </a:r>
            <a:endParaRPr sz="2400"/>
          </a:p>
          <a:p>
            <a:pPr indent="-1741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/>
              <a:t>6. </a:t>
            </a:r>
            <a:r>
              <a:rPr lang="en-US"/>
              <a:t>Junye Li</a:t>
            </a:r>
            <a:endParaRPr sz="2400"/>
          </a:p>
        </p:txBody>
      </p:sp>
      <p:sp>
        <p:nvSpPr>
          <p:cNvPr id="434" name="Google Shape;434;g1468028e4dd_1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7697f35942_0_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Previous Winners (2022 Fall)</a:t>
            </a:r>
            <a:endParaRPr/>
          </a:p>
        </p:txBody>
      </p:sp>
      <p:sp>
        <p:nvSpPr>
          <p:cNvPr id="440" name="Google Shape;440;g27697f35942_0_7"/>
          <p:cNvSpPr txBox="1"/>
          <p:nvPr>
            <p:ph idx="1" type="body"/>
          </p:nvPr>
        </p:nvSpPr>
        <p:spPr>
          <a:xfrm>
            <a:off x="912450" y="1417650"/>
            <a:ext cx="7319100" cy="4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USC Data Mining Competition (2022F)</a:t>
            </a:r>
            <a:endParaRPr/>
          </a:p>
          <a:p>
            <a:pPr indent="-1741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2400"/>
          </a:p>
          <a:p>
            <a:pPr indent="-174171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/>
              <a:t>1. Zhang Zhiyu</a:t>
            </a:r>
            <a:endParaRPr sz="2400"/>
          </a:p>
          <a:p>
            <a:pPr indent="-174171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/>
              <a:t>2. Li Chaoyu, Wang Yunhe</a:t>
            </a:r>
            <a:endParaRPr sz="2400"/>
          </a:p>
          <a:p>
            <a:pPr indent="-174171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/>
              <a:t>3. Tamazian Alain, Minoofar Amir, Siddhart Ganesh</a:t>
            </a:r>
            <a:endParaRPr sz="2400"/>
          </a:p>
          <a:p>
            <a:pPr indent="-174171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/>
              <a:t>4. Tian Jiayu</a:t>
            </a:r>
            <a:endParaRPr sz="2400"/>
          </a:p>
          <a:p>
            <a:pPr indent="-174171" lvl="0" marL="783771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00"/>
              <a:t>5. Ankit Nitin Kumar Shah</a:t>
            </a:r>
            <a:endParaRPr sz="2400"/>
          </a:p>
          <a:p>
            <a:pPr indent="-1741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/>
              <a:t>6. Lin Chih-Hsien</a:t>
            </a:r>
            <a:endParaRPr sz="2400"/>
          </a:p>
        </p:txBody>
      </p:sp>
      <p:sp>
        <p:nvSpPr>
          <p:cNvPr id="441" name="Google Shape;441;g27697f35942_0_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e44f9be01_0_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Previous Winners (2022 Spring)</a:t>
            </a:r>
            <a:endParaRPr/>
          </a:p>
        </p:txBody>
      </p:sp>
      <p:sp>
        <p:nvSpPr>
          <p:cNvPr id="447" name="Google Shape;447;g2ae44f9be01_0_1"/>
          <p:cNvSpPr txBox="1"/>
          <p:nvPr>
            <p:ph idx="1" type="body"/>
          </p:nvPr>
        </p:nvSpPr>
        <p:spPr>
          <a:xfrm>
            <a:off x="912450" y="1417650"/>
            <a:ext cx="7319100" cy="4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USC Data Mining Competition (2022S)</a:t>
            </a:r>
            <a:endParaRPr sz="28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01171" lvl="1" marL="783771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/>
              <a:t>Feichi Yang *</a:t>
            </a:r>
            <a:endParaRPr sz="2400"/>
          </a:p>
          <a:p>
            <a:pPr indent="-301171" lvl="1" marL="78377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/>
              <a:t> Shaswat Anand (your TA)</a:t>
            </a:r>
            <a:endParaRPr sz="2400"/>
          </a:p>
          <a:p>
            <a:pPr indent="-301171" lvl="1" marL="78377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/>
              <a:t> Jheel Ketan Patel (your TA)</a:t>
            </a:r>
            <a:endParaRPr sz="2400"/>
          </a:p>
          <a:p>
            <a:pPr indent="-301171" lvl="1" marL="78377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/>
              <a:t> Srinag Vinil Tummala</a:t>
            </a:r>
            <a:endParaRPr sz="2400"/>
          </a:p>
          <a:p>
            <a:pPr indent="-301171" lvl="1" marL="78377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/>
              <a:t> Shayan Javid Yazdi</a:t>
            </a:r>
            <a:endParaRPr sz="2400"/>
          </a:p>
          <a:p>
            <a:pPr indent="-301171" lvl="1" marL="78377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/>
              <a:t> Viraj Mehta (your TA)</a:t>
            </a:r>
            <a:endParaRPr sz="2400"/>
          </a:p>
          <a:p>
            <a:pPr indent="-174171" lvl="1" marL="783771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2400"/>
          </a:p>
          <a:p>
            <a:pPr indent="-1741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48" name="Google Shape;448;g2ae44f9be01_0_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Previous Winners (2021 Fall)</a:t>
            </a:r>
            <a:endParaRPr/>
          </a:p>
        </p:txBody>
      </p:sp>
      <p:sp>
        <p:nvSpPr>
          <p:cNvPr id="454" name="Google Shape;454;p39"/>
          <p:cNvSpPr txBox="1"/>
          <p:nvPr>
            <p:ph idx="1" type="body"/>
          </p:nvPr>
        </p:nvSpPr>
        <p:spPr>
          <a:xfrm>
            <a:off x="457200" y="1600200"/>
            <a:ext cx="7319054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USC Data Mining Competition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lang="en-US" sz="2400"/>
              <a:t>Li WenXuan (your TA)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lang="en-US" sz="2400"/>
              <a:t>Daniel Hao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lang="en-US" sz="2400"/>
              <a:t>Tirth Patel (your TA)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lang="en-US" sz="2400"/>
              <a:t>Dhruvil Anil Trivedi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lang="en-US" sz="2400"/>
              <a:t>Vishal Ajaybhai Kapadia (your TA)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lang="en-US" sz="2400"/>
              <a:t>Deep Prakash Amin</a:t>
            </a:r>
            <a:endParaRPr/>
          </a:p>
          <a:p>
            <a:pPr indent="-1741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2400"/>
          </a:p>
          <a:p>
            <a:pPr indent="-1741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55" name="Google Shape;455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6" name="Google Shape;45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4324" y="1229519"/>
            <a:ext cx="1297752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5155" y="2397909"/>
            <a:ext cx="1272744" cy="168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3460" y="3966809"/>
            <a:ext cx="1297752" cy="1661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Previous Winners (2021 Spring)</a:t>
            </a:r>
            <a:endParaRPr/>
          </a:p>
        </p:txBody>
      </p:sp>
      <p:sp>
        <p:nvSpPr>
          <p:cNvPr id="464" name="Google Shape;464;p40"/>
          <p:cNvSpPr txBox="1"/>
          <p:nvPr>
            <p:ph idx="1" type="body"/>
          </p:nvPr>
        </p:nvSpPr>
        <p:spPr>
          <a:xfrm>
            <a:off x="457200" y="1600200"/>
            <a:ext cx="7319054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USC Data Mining Competition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b="1" lang="en-US" sz="2400"/>
              <a:t>Zeyang Gong </a:t>
            </a:r>
            <a:r>
              <a:rPr lang="en-US" sz="2400"/>
              <a:t>(0.9721) (your TA)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lang="en-US" sz="2400"/>
              <a:t>Jiemin Tang (0.9744)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lang="en-US" sz="2400"/>
              <a:t>Nitin Chandra Perumandl (0.9745)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lang="en-US" sz="2400"/>
              <a:t>Shiyang Chen (0.9749)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lang="en-US" sz="2400"/>
              <a:t>Matheus Schmitz (0.9750)</a:t>
            </a:r>
            <a:endParaRPr/>
          </a:p>
          <a:p>
            <a:pPr indent="-4572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AutoNum type="arabicPeriod"/>
            </a:pPr>
            <a:r>
              <a:rPr lang="en-US" sz="2400"/>
              <a:t>Yuxin Jiang (0.9752)</a:t>
            </a:r>
            <a:endParaRPr/>
          </a:p>
          <a:p>
            <a:pPr indent="-1741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2400"/>
          </a:p>
          <a:p>
            <a:pPr indent="-1741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465" name="Google Shape;465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person, person, indoor, young&#10;&#10;Description automatically generated" id="466" name="Google Shape;46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3759" y="3132062"/>
            <a:ext cx="1142851" cy="1536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young, wearing, shirt&#10;&#10;Description automatically generated" id="467" name="Google Shape;46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2757" y="1420532"/>
            <a:ext cx="1284213" cy="1711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person, indoor, posing&#10;&#10;Description automatically generated" id="468" name="Google Shape;46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3759" y="4871046"/>
            <a:ext cx="1153211" cy="1441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Previous Winners (2019)</a:t>
            </a:r>
            <a:endParaRPr/>
          </a:p>
        </p:txBody>
      </p:sp>
      <p:sp>
        <p:nvSpPr>
          <p:cNvPr id="474" name="Google Shape;474;p41"/>
          <p:cNvSpPr txBox="1"/>
          <p:nvPr>
            <p:ph idx="1" type="body"/>
          </p:nvPr>
        </p:nvSpPr>
        <p:spPr>
          <a:xfrm>
            <a:off x="457200" y="1600200"/>
            <a:ext cx="7319054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USC Data Mining Competition</a:t>
            </a:r>
            <a:endParaRPr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First Place, </a:t>
            </a:r>
            <a:r>
              <a:rPr b="1" lang="en-US" sz="2800"/>
              <a:t>Yang Zheng</a:t>
            </a:r>
            <a:endParaRPr b="1" sz="2800"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Second Place, Peilun Yan </a:t>
            </a:r>
            <a:endParaRPr b="1" sz="2800"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Third Place, Nivedetha Kumaram</a:t>
            </a:r>
            <a:endParaRPr b="1" sz="2800"/>
          </a:p>
        </p:txBody>
      </p:sp>
      <p:pic>
        <p:nvPicPr>
          <p:cNvPr id="475" name="Google Shape;47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764" y="2171738"/>
            <a:ext cx="1103619" cy="137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3183" y="3912013"/>
            <a:ext cx="10922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6927" y="4686713"/>
            <a:ext cx="1295400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Previous Winners (2018)</a:t>
            </a:r>
            <a:endParaRPr/>
          </a:p>
        </p:txBody>
      </p:sp>
      <p:sp>
        <p:nvSpPr>
          <p:cNvPr id="484" name="Google Shape;484;p42"/>
          <p:cNvSpPr txBox="1"/>
          <p:nvPr>
            <p:ph idx="1" type="body"/>
          </p:nvPr>
        </p:nvSpPr>
        <p:spPr>
          <a:xfrm>
            <a:off x="457200" y="1600200"/>
            <a:ext cx="5546558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USC Data Mining Competition </a:t>
            </a:r>
            <a:endParaRPr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First Place, </a:t>
            </a:r>
            <a:r>
              <a:rPr b="1" lang="en-US" sz="2800"/>
              <a:t>Hongtao Yang</a:t>
            </a:r>
            <a:endParaRPr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Second Place, </a:t>
            </a:r>
            <a:r>
              <a:rPr b="1" lang="en-US" sz="2800"/>
              <a:t>Chen Lou</a:t>
            </a:r>
            <a:endParaRPr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Third Place, </a:t>
            </a:r>
            <a:r>
              <a:rPr b="1" lang="en-US" sz="2800"/>
              <a:t>Bufan Zeng</a:t>
            </a:r>
            <a:endParaRPr/>
          </a:p>
        </p:txBody>
      </p:sp>
      <p:pic>
        <p:nvPicPr>
          <p:cNvPr id="485" name="Google Shape;48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751" y="1600200"/>
            <a:ext cx="1599479" cy="159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0976" y="3307976"/>
            <a:ext cx="1549774" cy="15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5613" y="4955242"/>
            <a:ext cx="1542676" cy="154267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Previous Winners (2017)</a:t>
            </a:r>
            <a:endParaRPr/>
          </a:p>
        </p:txBody>
      </p:sp>
      <p:sp>
        <p:nvSpPr>
          <p:cNvPr id="494" name="Google Shape;494;p43"/>
          <p:cNvSpPr txBox="1"/>
          <p:nvPr>
            <p:ph idx="1" type="body"/>
          </p:nvPr>
        </p:nvSpPr>
        <p:spPr>
          <a:xfrm>
            <a:off x="457200" y="1600200"/>
            <a:ext cx="5546558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USC Data Mining Competition</a:t>
            </a:r>
            <a:endParaRPr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First Place, </a:t>
            </a:r>
            <a:r>
              <a:rPr b="1" lang="en-US" sz="2800"/>
              <a:t>Priyambada Jain</a:t>
            </a:r>
            <a:endParaRPr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Second Place, </a:t>
            </a:r>
            <a:r>
              <a:rPr b="1" lang="en-US" sz="2800"/>
              <a:t>Zihao Zhai</a:t>
            </a:r>
            <a:endParaRPr b="1" sz="2800"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Third Place, </a:t>
            </a:r>
            <a:r>
              <a:rPr b="1" lang="en-US" sz="2800"/>
              <a:t>Vijayakumar Gedigeri</a:t>
            </a:r>
            <a:endParaRPr b="1" sz="2800"/>
          </a:p>
        </p:txBody>
      </p:sp>
      <p:pic>
        <p:nvPicPr>
          <p:cNvPr id="495" name="Google Shape;49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751" y="5197642"/>
            <a:ext cx="1096822" cy="13682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6" name="Google Shape;49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6751" y="3522241"/>
            <a:ext cx="1144965" cy="142975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7" name="Google Shape;49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6751" y="1663283"/>
            <a:ext cx="1613313" cy="16133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8" name="Google Shape;498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>
            <p:ph type="title"/>
          </p:nvPr>
        </p:nvSpPr>
        <p:spPr>
          <a:xfrm>
            <a:off x="457200" y="12389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D1282E"/>
                </a:solidFill>
              </a:rPr>
              <a:t>USC Polymorphic Robotics Lab</a:t>
            </a:r>
            <a:r>
              <a:rPr b="1" lang="en-US">
                <a:solidFill>
                  <a:srgbClr val="D1282E"/>
                </a:solidFill>
              </a:rPr>
              <a:t> </a:t>
            </a:r>
            <a:endParaRPr b="1">
              <a:solidFill>
                <a:srgbClr val="D1282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D1282E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http://www.isi.edu/robots</a:t>
            </a:r>
            <a:endParaRPr sz="2400">
              <a:solidFill>
                <a:srgbClr val="D1282E"/>
              </a:solidFill>
            </a:endParaRPr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21" y="1981200"/>
            <a:ext cx="4900318" cy="428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2125" y="1828800"/>
            <a:ext cx="1410891" cy="195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5726" y="1828800"/>
            <a:ext cx="1610118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"/>
          <p:cNvSpPr txBox="1"/>
          <p:nvPr/>
        </p:nvSpPr>
        <p:spPr>
          <a:xfrm>
            <a:off x="346638" y="1415042"/>
            <a:ext cx="5239088" cy="338554"/>
          </a:xfrm>
          <a:prstGeom prst="rect">
            <a:avLst/>
          </a:prstGeom>
          <a:noFill/>
          <a:ln cap="flat" cmpd="sng" w="9525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Transformer Robots: Self-Reconfigurable &amp; Modular</a:t>
            </a:r>
            <a:endParaRPr/>
          </a:p>
        </p:txBody>
      </p:sp>
      <p:sp>
        <p:nvSpPr>
          <p:cNvPr id="88" name="Google Shape;88;p5"/>
          <p:cNvSpPr txBox="1"/>
          <p:nvPr/>
        </p:nvSpPr>
        <p:spPr>
          <a:xfrm>
            <a:off x="5727970" y="1397524"/>
            <a:ext cx="2735711" cy="338554"/>
          </a:xfrm>
          <a:prstGeom prst="rect">
            <a:avLst/>
          </a:prstGeom>
          <a:noFill/>
          <a:ln cap="flat" cmpd="sng" w="9525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Surprise-Based Learning</a:t>
            </a:r>
            <a:endParaRPr/>
          </a:p>
        </p:txBody>
      </p:sp>
      <p:pic>
        <p:nvPicPr>
          <p:cNvPr id="89" name="Google Shape;8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9599" y="3948144"/>
            <a:ext cx="2375393" cy="176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61925" y="5407979"/>
            <a:ext cx="3200400" cy="94837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"/>
          <p:cNvSpPr txBox="1"/>
          <p:nvPr/>
        </p:nvSpPr>
        <p:spPr>
          <a:xfrm>
            <a:off x="7264114" y="4053762"/>
            <a:ext cx="1199567" cy="1354217"/>
          </a:xfrm>
          <a:prstGeom prst="rect">
            <a:avLst/>
          </a:prstGeom>
          <a:solidFill>
            <a:srgbClr val="C2D59B"/>
          </a:solidFill>
          <a:ln cap="flat" cmpd="sng" w="9525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Teaching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CS561 (AI)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CS360 (AI)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DSCI-552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rPr>
              <a:t>DSCI-553</a:t>
            </a:r>
            <a:endParaRPr/>
          </a:p>
        </p:txBody>
      </p:sp>
      <p:sp>
        <p:nvSpPr>
          <p:cNvPr id="92" name="Google Shape;9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Work for the Course</a:t>
            </a:r>
            <a:endParaRPr/>
          </a:p>
        </p:txBody>
      </p:sp>
      <p:sp>
        <p:nvSpPr>
          <p:cNvPr id="504" name="Google Shape;504;p44"/>
          <p:cNvSpPr txBox="1"/>
          <p:nvPr>
            <p:ph idx="1" type="body"/>
          </p:nvPr>
        </p:nvSpPr>
        <p:spPr>
          <a:xfrm>
            <a:off x="457200" y="1600200"/>
            <a:ext cx="8229600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85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Not-So-Short weekly quizzes: </a:t>
            </a:r>
            <a:r>
              <a:rPr b="1" lang="en-US"/>
              <a:t>30%</a:t>
            </a:r>
            <a:endParaRPr/>
          </a:p>
          <a:p>
            <a:pPr indent="-313235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Not-So-Short in-class quizzes every week</a:t>
            </a:r>
            <a:endParaRPr/>
          </a:p>
          <a:p>
            <a:pPr indent="-313235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Covers the material learned in the previous week</a:t>
            </a:r>
            <a:endParaRPr/>
          </a:p>
          <a:p>
            <a:pPr indent="-313235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You may drop two of your lowest quizzes</a:t>
            </a:r>
            <a:endParaRPr b="1">
              <a:solidFill>
                <a:srgbClr val="D60093"/>
              </a:solidFill>
            </a:endParaRPr>
          </a:p>
          <a:p>
            <a:pPr indent="-327660" lvl="0" marL="342900" rtl="0" algn="l">
              <a:spcBef>
                <a:spcPts val="700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Comprehensive exam: </a:t>
            </a:r>
            <a:r>
              <a:rPr b="1" lang="en-US"/>
              <a:t>20%</a:t>
            </a:r>
            <a:endParaRPr/>
          </a:p>
          <a:p>
            <a:pPr indent="-313235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1" lang="en-US"/>
              <a:t>Tentative Date: Week16 class time</a:t>
            </a:r>
            <a:endParaRPr/>
          </a:p>
          <a:p>
            <a:pPr indent="-313235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The exam will cover everything taught in class</a:t>
            </a:r>
            <a:endParaRPr/>
          </a:p>
          <a:p>
            <a:pPr indent="-32766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No final exam but the final project will due online at the scheduled final date / time</a:t>
            </a:r>
            <a:endParaRPr/>
          </a:p>
          <a:p>
            <a:pPr indent="-177799" lvl="8" marL="4023359" rtl="0" algn="l">
              <a:spcBef>
                <a:spcPts val="7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b="1"/>
          </a:p>
          <a:p>
            <a:pPr indent="-325755" lvl="0" marL="342900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•"/>
            </a:pPr>
            <a:r>
              <a:rPr b="1" lang="en-US" sz="3600">
                <a:solidFill>
                  <a:srgbClr val="0000FF"/>
                </a:solidFill>
              </a:rPr>
              <a:t>It’s going to be </a:t>
            </a:r>
            <a:r>
              <a:rPr b="1" lang="en-US" sz="3600" u="sng">
                <a:solidFill>
                  <a:srgbClr val="0000FF"/>
                </a:solidFill>
              </a:rPr>
              <a:t>fun</a:t>
            </a:r>
            <a:r>
              <a:rPr b="1" lang="en-US" sz="3600">
                <a:solidFill>
                  <a:srgbClr val="0000FF"/>
                </a:solidFill>
              </a:rPr>
              <a:t> and </a:t>
            </a:r>
            <a:r>
              <a:rPr b="1" lang="en-US" sz="3600" u="sng">
                <a:solidFill>
                  <a:srgbClr val="0000FF"/>
                </a:solidFill>
              </a:rPr>
              <a:t>hard</a:t>
            </a:r>
            <a:r>
              <a:rPr b="1" lang="en-US" sz="3600">
                <a:solidFill>
                  <a:srgbClr val="0000FF"/>
                </a:solidFill>
              </a:rPr>
              <a:t> work. </a:t>
            </a:r>
            <a:endParaRPr/>
          </a:p>
          <a:p>
            <a:pPr indent="-15494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505" name="Google Shape;505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Quiz and Lecture (where and when)</a:t>
            </a:r>
            <a:endParaRPr/>
          </a:p>
        </p:txBody>
      </p:sp>
      <p:sp>
        <p:nvSpPr>
          <p:cNvPr id="511" name="Google Shape;511;p45"/>
          <p:cNvSpPr txBox="1"/>
          <p:nvPr>
            <p:ph idx="1" type="body"/>
          </p:nvPr>
        </p:nvSpPr>
        <p:spPr>
          <a:xfrm>
            <a:off x="84900" y="1294775"/>
            <a:ext cx="8974200" cy="4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2:00-2:20 PM (in Class/DEN)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In class, please bring your laptop computers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DEN:  join lecture </a:t>
            </a:r>
            <a:r>
              <a:rPr lang="en-US"/>
              <a:t>Webex </a:t>
            </a:r>
            <a:r>
              <a:rPr lang="en-US"/>
              <a:t>and turn on your camera as instructed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Must use Lockdown Browser and Password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2:30 – 5:20PM (lectures in Class/DEN)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Notes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2nd Week: Practice Quiz-0 on DEN (pswd=”welcome”)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3nd Week: start the real quizzes</a:t>
            </a:r>
            <a:endParaRPr/>
          </a:p>
        </p:txBody>
      </p:sp>
      <p:sp>
        <p:nvSpPr>
          <p:cNvPr id="512" name="Google Shape;512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Prerequisites (Hard)</a:t>
            </a:r>
            <a:endParaRPr/>
          </a:p>
        </p:txBody>
      </p:sp>
      <p:sp>
        <p:nvSpPr>
          <p:cNvPr id="518" name="Google Shape;518;p46"/>
          <p:cNvSpPr txBox="1"/>
          <p:nvPr>
            <p:ph idx="1" type="body"/>
          </p:nvPr>
        </p:nvSpPr>
        <p:spPr>
          <a:xfrm>
            <a:off x="457200" y="1600200"/>
            <a:ext cx="8229600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•"/>
            </a:pPr>
            <a:r>
              <a:rPr b="1" lang="en-US" sz="2800">
                <a:solidFill>
                  <a:schemeClr val="accent2"/>
                </a:solidFill>
              </a:rPr>
              <a:t>Algorithms 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Dynamic programming, basic data structures, ….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•"/>
            </a:pPr>
            <a:r>
              <a:rPr b="1" lang="en-US" sz="2800">
                <a:solidFill>
                  <a:schemeClr val="accent2"/>
                </a:solidFill>
              </a:rPr>
              <a:t>Basic probability</a:t>
            </a:r>
            <a:endParaRPr sz="2800"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Moments, typical distributions, MLE, …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•"/>
            </a:pPr>
            <a:r>
              <a:rPr b="1" lang="en-US" sz="2800">
                <a:solidFill>
                  <a:schemeClr val="accent2"/>
                </a:solidFill>
              </a:rPr>
              <a:t>Programming</a:t>
            </a:r>
            <a:r>
              <a:rPr lang="en-US" sz="2800"/>
              <a:t> 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Python will be required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Spark and/or Scala (for homework)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lang="en-US"/>
              <a:t>We provide some background, but the class will be fast paced</a:t>
            </a:r>
            <a:endParaRPr/>
          </a:p>
        </p:txBody>
      </p:sp>
      <p:sp>
        <p:nvSpPr>
          <p:cNvPr id="519" name="Google Shape;51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Course Grade</a:t>
            </a:r>
            <a:endParaRPr/>
          </a:p>
        </p:txBody>
      </p:sp>
      <p:sp>
        <p:nvSpPr>
          <p:cNvPr id="525" name="Google Shape;525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6" name="Google Shape;5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800" y="2030488"/>
            <a:ext cx="76200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B54848"/>
                </a:solidFill>
              </a:rPr>
              <a:t>What’s After the Class?</a:t>
            </a:r>
            <a:endParaRPr/>
          </a:p>
        </p:txBody>
      </p:sp>
      <p:sp>
        <p:nvSpPr>
          <p:cNvPr id="532" name="Google Shape;532;p48"/>
          <p:cNvSpPr txBox="1"/>
          <p:nvPr>
            <p:ph idx="1" type="body"/>
          </p:nvPr>
        </p:nvSpPr>
        <p:spPr>
          <a:xfrm>
            <a:off x="785308" y="1559859"/>
            <a:ext cx="8030584" cy="3786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Char char="•"/>
            </a:pPr>
            <a:r>
              <a:rPr lang="en-US">
                <a:solidFill>
                  <a:srgbClr val="0070C0"/>
                </a:solidFill>
              </a:rPr>
              <a:t>Directed Research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lang="en-US">
                <a:solidFill>
                  <a:srgbClr val="0000FF"/>
                </a:solidFill>
              </a:rPr>
              <a:t>Course producer or grader positions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lang="en-US">
                <a:solidFill>
                  <a:srgbClr val="0000FF"/>
                </a:solidFill>
              </a:rPr>
              <a:t>Paid TA positions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lang="en-US">
                <a:solidFill>
                  <a:srgbClr val="0000FF"/>
                </a:solidFill>
              </a:rPr>
              <a:t>Paid RA positions (maybe)</a:t>
            </a:r>
            <a:endParaRPr/>
          </a:p>
        </p:txBody>
      </p:sp>
      <p:sp>
        <p:nvSpPr>
          <p:cNvPr id="533" name="Google Shape;53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To-do items</a:t>
            </a:r>
            <a:endParaRPr/>
          </a:p>
        </p:txBody>
      </p:sp>
      <p:sp>
        <p:nvSpPr>
          <p:cNvPr id="539" name="Google Shape;539;p49"/>
          <p:cNvSpPr txBox="1"/>
          <p:nvPr>
            <p:ph idx="1" type="body"/>
          </p:nvPr>
        </p:nvSpPr>
        <p:spPr>
          <a:xfrm>
            <a:off x="457200" y="1295400"/>
            <a:ext cx="8686800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26571" lvl="1" marL="783771" rtl="0" algn="l"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000"/>
              <a:buChar char="•"/>
            </a:pPr>
            <a:r>
              <a:rPr lang="en-US" sz="2000">
                <a:solidFill>
                  <a:srgbClr val="008000"/>
                </a:solidFill>
              </a:rPr>
              <a:t>Download the textbook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•"/>
            </a:pPr>
            <a:r>
              <a:rPr lang="en-US" sz="2000">
                <a:solidFill>
                  <a:srgbClr val="008000"/>
                </a:solidFill>
              </a:rPr>
              <a:t>Install Spark on your machine (</a:t>
            </a:r>
            <a:r>
              <a:rPr lang="en-US" sz="2000" u="sng">
                <a:solidFill>
                  <a:srgbClr val="008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http://spark.apache.org/)</a:t>
            </a:r>
            <a:endParaRPr sz="2000">
              <a:solidFill>
                <a:srgbClr val="008000"/>
              </a:solidFill>
            </a:endParaRPr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•"/>
            </a:pPr>
            <a:r>
              <a:rPr lang="en-US" sz="2000">
                <a:solidFill>
                  <a:srgbClr val="008000"/>
                </a:solidFill>
              </a:rPr>
              <a:t>Get familiar with </a:t>
            </a:r>
            <a:r>
              <a:rPr b="1" lang="en-US" sz="2000">
                <a:solidFill>
                  <a:srgbClr val="008000"/>
                </a:solidFill>
              </a:rPr>
              <a:t>Vocareum</a:t>
            </a:r>
            <a:r>
              <a:rPr lang="en-US" sz="2000">
                <a:solidFill>
                  <a:srgbClr val="008000"/>
                </a:solidFill>
              </a:rPr>
              <a:t> and how to use the terminal window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•"/>
            </a:pPr>
            <a:r>
              <a:rPr lang="en-US" sz="2000">
                <a:solidFill>
                  <a:srgbClr val="008000"/>
                </a:solidFill>
              </a:rPr>
              <a:t>Play with datasets </a:t>
            </a:r>
            <a:r>
              <a:rPr lang="en-US" sz="2000" u="sng">
                <a:solidFill>
                  <a:srgbClr val="008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http://grouplens.org/datasets/movielens/</a:t>
            </a:r>
            <a:r>
              <a:rPr lang="en-US" sz="2000">
                <a:solidFill>
                  <a:srgbClr val="008000"/>
                </a:solidFill>
              </a:rPr>
              <a:t> and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http://jmcauley.ucsd.edu/data/amazon/links.html</a:t>
            </a:r>
            <a:endParaRPr sz="2000"/>
          </a:p>
        </p:txBody>
      </p:sp>
      <p:pic>
        <p:nvPicPr>
          <p:cNvPr id="540" name="Google Shape;54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3890" y="3355970"/>
            <a:ext cx="7399282" cy="300499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Schedule around Holidays</a:t>
            </a:r>
            <a:endParaRPr/>
          </a:p>
        </p:txBody>
      </p:sp>
      <p:sp>
        <p:nvSpPr>
          <p:cNvPr id="547" name="Google Shape;547;p50"/>
          <p:cNvSpPr txBox="1"/>
          <p:nvPr>
            <p:ph idx="1" type="body"/>
          </p:nvPr>
        </p:nvSpPr>
        <p:spPr>
          <a:xfrm>
            <a:off x="693868" y="1266712"/>
            <a:ext cx="8229600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If a</a:t>
            </a:r>
            <a:r>
              <a:rPr lang="en-US" sz="2800"/>
              <a:t> lecture day falls on a holiday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Please watch the lectures video on DEN 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Please s</a:t>
            </a:r>
            <a:r>
              <a:rPr lang="en-US" sz="2400"/>
              <a:t>tudy the slides and zoom videos yourself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Quizzes will start on the 3</a:t>
            </a:r>
            <a:r>
              <a:rPr baseline="30000" lang="en-US" sz="2800"/>
              <a:t>rd</a:t>
            </a:r>
            <a:r>
              <a:rPr lang="en-US" sz="2800"/>
              <a:t> week (2</a:t>
            </a:r>
            <a:r>
              <a:rPr baseline="30000" lang="en-US" sz="2800"/>
              <a:t>nd</a:t>
            </a:r>
            <a:r>
              <a:rPr lang="en-US" sz="2800"/>
              <a:t> week practice)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Join </a:t>
            </a:r>
            <a:r>
              <a:rPr lang="en-US" sz="2400"/>
              <a:t>15min before, quiz on time for 20 min. lectures after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Please arrange your camera as this</a:t>
            </a:r>
            <a:endParaRPr/>
          </a:p>
          <a:p>
            <a:pPr indent="-1651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548" name="Google Shape;548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9" name="Google Shape;54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054" y="4166081"/>
            <a:ext cx="4337573" cy="2469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Auditing …</a:t>
            </a:r>
            <a:endParaRPr/>
          </a:p>
        </p:txBody>
      </p:sp>
      <p:sp>
        <p:nvSpPr>
          <p:cNvPr id="555" name="Google Shape;555;p51"/>
          <p:cNvSpPr txBox="1"/>
          <p:nvPr>
            <p:ph idx="1" type="body"/>
          </p:nvPr>
        </p:nvSpPr>
        <p:spPr>
          <a:xfrm>
            <a:off x="457200" y="1600200"/>
            <a:ext cx="8229600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Auditing the class is fine if we have space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Please email me if you want to audit the class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Check with your advisor for the last day to drop a class without a mark of “W”</a:t>
            </a:r>
            <a:endParaRPr/>
          </a:p>
          <a:p>
            <a:pPr indent="-1487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556" name="Google Shape;55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2839" y="4157512"/>
            <a:ext cx="361950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 txBox="1"/>
          <p:nvPr>
            <p:ph type="title"/>
          </p:nvPr>
        </p:nvSpPr>
        <p:spPr>
          <a:xfrm>
            <a:off x="424248" y="2670517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Backup Slides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/>
          <p:nvPr>
            <p:ph type="title"/>
          </p:nvPr>
        </p:nvSpPr>
        <p:spPr>
          <a:xfrm>
            <a:off x="764473" y="573138"/>
            <a:ext cx="7543800" cy="874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My Other Research Topics</a:t>
            </a:r>
            <a:endParaRPr/>
          </a:p>
        </p:txBody>
      </p:sp>
      <p:sp>
        <p:nvSpPr>
          <p:cNvPr id="569" name="Google Shape;569;p53"/>
          <p:cNvSpPr txBox="1"/>
          <p:nvPr>
            <p:ph idx="1" type="body"/>
          </p:nvPr>
        </p:nvSpPr>
        <p:spPr>
          <a:xfrm>
            <a:off x="1219200" y="1600200"/>
            <a:ext cx="6400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/>
              <a:t>Biological morphogenesis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/>
              <a:t>Self-organizing swarm robots and UAVs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292934"/>
              </a:buClr>
              <a:buSzPct val="100000"/>
              <a:buChar char="•"/>
            </a:pPr>
            <a:r>
              <a:rPr lang="en-US" sz="2800">
                <a:solidFill>
                  <a:srgbClr val="292934"/>
                </a:solidFill>
              </a:rPr>
              <a:t>Self-healing (scalable) systems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/>
              <a:t>Underwater robotic swarm 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/>
              <a:t>Self-assembly in space 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/>
              <a:t>Oil and energy robotics 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/>
              <a:t>Self-configurable networks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/>
              <a:t>Distributed Power/Resource Sharing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/>
              <a:t>Evolution of brains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/>
              <a:t>Surprise-Based Learning (SBL) discovering hidden variables</a:t>
            </a:r>
            <a:endParaRPr/>
          </a:p>
        </p:txBody>
      </p:sp>
      <p:sp>
        <p:nvSpPr>
          <p:cNvPr id="570" name="Google Shape;570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580912" y="175247"/>
            <a:ext cx="795656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Surprise-Based Learning</a:t>
            </a:r>
            <a:endParaRPr/>
          </a:p>
        </p:txBody>
      </p:sp>
      <p:sp>
        <p:nvSpPr>
          <p:cNvPr id="98" name="Google Shape;98;p6"/>
          <p:cNvSpPr txBox="1"/>
          <p:nvPr>
            <p:ph idx="1" type="body"/>
          </p:nvPr>
        </p:nvSpPr>
        <p:spPr>
          <a:xfrm>
            <a:off x="322332" y="1431630"/>
            <a:ext cx="5684917" cy="3048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Herbert A. Simon (1916-2001)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Nobel Prize Winner (AI, Machine Discovery)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Wei-Min Shen (1983 – present)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Autonomous Learning from the Environment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Nadeesha Ranasinghe (2005 – present)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Learn and predict unexpected changes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Thomas J. Collins (2013 – present)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Discovery of hidden/latent structures</a:t>
            </a:r>
            <a:endParaRPr/>
          </a:p>
          <a:p>
            <a:pPr indent="-20211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2769" y="4648695"/>
            <a:ext cx="2998103" cy="2097046"/>
          </a:xfrm>
          <a:prstGeom prst="rect">
            <a:avLst/>
          </a:prstGeom>
          <a:noFill/>
          <a:ln cap="flat" cmpd="sng" w="9525">
            <a:solidFill>
              <a:srgbClr val="7A7A7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5490" y="440822"/>
            <a:ext cx="2868440" cy="200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3014" y="2474664"/>
            <a:ext cx="2918789" cy="2193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0973" y="4701787"/>
            <a:ext cx="3389503" cy="2043954"/>
          </a:xfrm>
          <a:prstGeom prst="rect">
            <a:avLst/>
          </a:prstGeom>
          <a:noFill/>
          <a:ln cap="flat" cmpd="sng" w="9525">
            <a:solidFill>
              <a:srgbClr val="7A7A7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880" y="4621575"/>
            <a:ext cx="1726306" cy="212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Why Surprise-Based Learning?</a:t>
            </a:r>
            <a:endParaRPr/>
          </a:p>
        </p:txBody>
      </p:sp>
      <p:sp>
        <p:nvSpPr>
          <p:cNvPr id="576" name="Google Shape;576;p54"/>
          <p:cNvSpPr txBox="1"/>
          <p:nvPr>
            <p:ph idx="1" type="body"/>
          </p:nvPr>
        </p:nvSpPr>
        <p:spPr>
          <a:xfrm>
            <a:off x="457200" y="1584592"/>
            <a:ext cx="8229600" cy="300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77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New Environment/Task -&gt; Learning -&gt; Knowledge/Skill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Key Idea: Detect and learn from “surprises”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Adaptive to new environments (no priori knowledge, “swim”)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Learn to accomplish new tasks (goals may change dynamically)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Self-heal unexpected failures or dynamics (e.g., inverted visions)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Know-how -&gt; Surprises -&gt; Learn -&gt; Recovery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Human health as a complex system to be discovered</a:t>
            </a:r>
            <a:endParaRPr/>
          </a:p>
        </p:txBody>
      </p:sp>
      <p:pic>
        <p:nvPicPr>
          <p:cNvPr id="577" name="Google Shape;57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3514" y="4746076"/>
            <a:ext cx="1803707" cy="2010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ch-baby-to-swim" id="578" name="Google Shape;57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219" y="4676775"/>
            <a:ext cx="2408419" cy="20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2416" y="4829100"/>
            <a:ext cx="1697831" cy="1781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points" id="580" name="Google Shape;580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9348" y="4676775"/>
            <a:ext cx="1998527" cy="20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Machine Learning and </a:t>
            </a:r>
            <a:r>
              <a:rPr lang="en-US" u="sng">
                <a:solidFill>
                  <a:srgbClr val="FF0000"/>
                </a:solidFill>
              </a:rPr>
              <a:t>Discovery</a:t>
            </a:r>
            <a:endParaRPr/>
          </a:p>
        </p:txBody>
      </p:sp>
      <p:sp>
        <p:nvSpPr>
          <p:cNvPr id="587" name="Google Shape;587;p55"/>
          <p:cNvSpPr txBox="1"/>
          <p:nvPr>
            <p:ph idx="1" type="body"/>
          </p:nvPr>
        </p:nvSpPr>
        <p:spPr>
          <a:xfrm>
            <a:off x="457200" y="1254760"/>
            <a:ext cx="8229600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Supervised Learning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Unsupervised Learning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Type I: Clustering the data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Automatically group the data into clusters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Type II: Parameter Learning (states are known)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Learn transitions, sensor models, &amp; current state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>
                <a:solidFill>
                  <a:srgbClr val="FF0000"/>
                </a:solidFill>
              </a:rPr>
              <a:t>Type III: Structural &amp; non-parametric Learning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States have internal structures (not just “symbols”)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States are not known and must be learned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Machine Discovery</a:t>
            </a:r>
            <a:endParaRPr/>
          </a:p>
          <a:p>
            <a:pPr indent="-1397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88" name="Google Shape;588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SBL Objectives</a:t>
            </a:r>
            <a:endParaRPr/>
          </a:p>
        </p:txBody>
      </p:sp>
      <p:sp>
        <p:nvSpPr>
          <p:cNvPr id="594" name="Google Shape;594;p56"/>
          <p:cNvSpPr txBox="1"/>
          <p:nvPr>
            <p:ph idx="1" type="body"/>
          </p:nvPr>
        </p:nvSpPr>
        <p:spPr>
          <a:xfrm>
            <a:off x="201782" y="1371600"/>
            <a:ext cx="8485018" cy="475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Autonomously extracts the states and corresponding state machines from the interactive experience with the environment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Number of states, observed features of states &amp; transitions between states are not necessarily known or predetermined 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Top-down approach to meet low-level sensor measurements and evidences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Learn the structure of states for description while detecting, explaining and learning from surprises in the experience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“Surprise” connects to “anomaly” and “unexpected interference”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End-to-end Learning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Life-long Learning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Incremental and online learning</a:t>
            </a:r>
            <a:endParaRPr/>
          </a:p>
        </p:txBody>
      </p:sp>
      <p:sp>
        <p:nvSpPr>
          <p:cNvPr id="595" name="Google Shape;595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7"/>
          <p:cNvSpPr txBox="1"/>
          <p:nvPr>
            <p:ph type="title"/>
          </p:nvPr>
        </p:nvSpPr>
        <p:spPr>
          <a:xfrm>
            <a:off x="457200" y="304552"/>
            <a:ext cx="8077200" cy="800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Surprise-Based Learning (Structure)</a:t>
            </a:r>
            <a:endParaRPr/>
          </a:p>
        </p:txBody>
      </p:sp>
      <p:sp>
        <p:nvSpPr>
          <p:cNvPr id="602" name="Google Shape;602;p57"/>
          <p:cNvSpPr txBox="1"/>
          <p:nvPr>
            <p:ph idx="1" type="body"/>
          </p:nvPr>
        </p:nvSpPr>
        <p:spPr>
          <a:xfrm>
            <a:off x="457200" y="3733800"/>
            <a:ext cx="4114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The Learner continuously makes predictions, detects surprise, analyzes surprises, extracts critical information from surprises, and improves and use its action models to achieve goals</a:t>
            </a:r>
            <a:endParaRPr sz="2400"/>
          </a:p>
        </p:txBody>
      </p:sp>
      <p:sp>
        <p:nvSpPr>
          <p:cNvPr id="603" name="Google Shape;603;p57"/>
          <p:cNvSpPr/>
          <p:nvPr/>
        </p:nvSpPr>
        <p:spPr>
          <a:xfrm>
            <a:off x="1066800" y="6077245"/>
            <a:ext cx="3429000" cy="304800"/>
          </a:xfrm>
          <a:custGeom>
            <a:rect b="b" l="l" r="r" t="t"/>
            <a:pathLst>
              <a:path extrusionOk="0" h="240" w="2928">
                <a:moveTo>
                  <a:pt x="2448" y="0"/>
                </a:moveTo>
                <a:lnTo>
                  <a:pt x="2928" y="0"/>
                </a:lnTo>
                <a:lnTo>
                  <a:pt x="2928" y="240"/>
                </a:lnTo>
                <a:lnTo>
                  <a:pt x="0" y="240"/>
                </a:lnTo>
                <a:lnTo>
                  <a:pt x="0" y="96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7"/>
          <p:cNvSpPr/>
          <p:nvPr/>
        </p:nvSpPr>
        <p:spPr>
          <a:xfrm>
            <a:off x="457200" y="5883570"/>
            <a:ext cx="3519488" cy="34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None/>
            </a:pPr>
            <a:r>
              <a:rPr lang="en-US" sz="1800">
                <a:solidFill>
                  <a:srgbClr val="D253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Surprise ==&gt; Model ==&gt; Prediction</a:t>
            </a:r>
            <a:endParaRPr/>
          </a:p>
        </p:txBody>
      </p:sp>
      <p:grpSp>
        <p:nvGrpSpPr>
          <p:cNvPr id="605" name="Google Shape;605;p57"/>
          <p:cNvGrpSpPr/>
          <p:nvPr/>
        </p:nvGrpSpPr>
        <p:grpSpPr>
          <a:xfrm>
            <a:off x="533400" y="1371600"/>
            <a:ext cx="6096000" cy="2159000"/>
            <a:chOff x="1066800" y="1371600"/>
            <a:chExt cx="6096000" cy="2159000"/>
          </a:xfrm>
        </p:grpSpPr>
        <p:sp>
          <p:nvSpPr>
            <p:cNvPr id="606" name="Google Shape;606;p57"/>
            <p:cNvSpPr/>
            <p:nvPr/>
          </p:nvSpPr>
          <p:spPr>
            <a:xfrm>
              <a:off x="2819400" y="1371600"/>
              <a:ext cx="4343400" cy="2159000"/>
            </a:xfrm>
            <a:prstGeom prst="roundRect">
              <a:avLst>
                <a:gd fmla="val 16667" name="adj"/>
              </a:avLst>
            </a:prstGeom>
            <a:solidFill>
              <a:srgbClr val="CC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7"/>
            <p:cNvSpPr/>
            <p:nvPr/>
          </p:nvSpPr>
          <p:spPr>
            <a:xfrm flipH="1">
              <a:off x="2946400" y="2743200"/>
              <a:ext cx="749300" cy="228600"/>
            </a:xfrm>
            <a:prstGeom prst="flowChartAlternateProcess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actions</a:t>
              </a:r>
              <a:endParaRPr/>
            </a:p>
          </p:txBody>
        </p:sp>
        <p:sp>
          <p:nvSpPr>
            <p:cNvPr id="608" name="Google Shape;608;p57"/>
            <p:cNvSpPr/>
            <p:nvPr/>
          </p:nvSpPr>
          <p:spPr>
            <a:xfrm>
              <a:off x="2862263" y="1714500"/>
              <a:ext cx="769937" cy="282575"/>
            </a:xfrm>
            <a:prstGeom prst="flowChartAlternateProcess">
              <a:avLst/>
            </a:prstGeom>
            <a:solidFill>
              <a:srgbClr val="993300"/>
            </a:solidFill>
            <a:ln cap="flat" cmpd="sng" w="9525">
              <a:solidFill>
                <a:srgbClr val="EAEA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Perception</a:t>
              </a:r>
              <a:endParaRPr/>
            </a:p>
          </p:txBody>
        </p:sp>
        <p:sp>
          <p:nvSpPr>
            <p:cNvPr id="609" name="Google Shape;609;p57"/>
            <p:cNvSpPr/>
            <p:nvPr/>
          </p:nvSpPr>
          <p:spPr>
            <a:xfrm>
              <a:off x="1524000" y="2070100"/>
              <a:ext cx="1165225" cy="642938"/>
            </a:xfrm>
            <a:prstGeom prst="flowChartAlternateProcess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TASK/ENVIRONMENT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(BLACK BOX)</a:t>
              </a:r>
              <a:endParaRPr/>
            </a:p>
          </p:txBody>
        </p:sp>
        <p:sp>
          <p:nvSpPr>
            <p:cNvPr id="610" name="Google Shape;610;p57"/>
            <p:cNvSpPr/>
            <p:nvPr/>
          </p:nvSpPr>
          <p:spPr>
            <a:xfrm>
              <a:off x="5424488" y="2112963"/>
              <a:ext cx="1249362" cy="600075"/>
            </a:xfrm>
            <a:prstGeom prst="flowChartAlternateProcess">
              <a:avLst/>
            </a:prstGeom>
            <a:solidFill>
              <a:srgbClr val="993366"/>
            </a:solidFill>
            <a:ln cap="flat" cmpd="sng" w="12700">
              <a:solidFill>
                <a:srgbClr val="EAEA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Model</a:t>
              </a:r>
              <a:endParaRPr/>
            </a:p>
          </p:txBody>
        </p:sp>
        <p:sp>
          <p:nvSpPr>
            <p:cNvPr id="611" name="Google Shape;611;p57"/>
            <p:cNvSpPr/>
            <p:nvPr/>
          </p:nvSpPr>
          <p:spPr>
            <a:xfrm flipH="1">
              <a:off x="4854575" y="1600200"/>
              <a:ext cx="1112838" cy="317500"/>
            </a:xfrm>
            <a:prstGeom prst="flowChartAlternateProcess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993366"/>
                  </a:solidFill>
                  <a:latin typeface="Cambria"/>
                  <a:ea typeface="Cambria"/>
                  <a:cs typeface="Cambria"/>
                  <a:sym typeface="Cambria"/>
                </a:rPr>
                <a:t>prediction</a:t>
              </a:r>
              <a:endParaRPr/>
            </a:p>
          </p:txBody>
        </p:sp>
        <p:sp>
          <p:nvSpPr>
            <p:cNvPr id="612" name="Google Shape;612;p57"/>
            <p:cNvSpPr/>
            <p:nvPr/>
          </p:nvSpPr>
          <p:spPr>
            <a:xfrm>
              <a:off x="4219575" y="1600200"/>
              <a:ext cx="889000" cy="377825"/>
            </a:xfrm>
            <a:prstGeom prst="flowChartAlternateProcess">
              <a:avLst/>
            </a:prstGeom>
            <a:solidFill>
              <a:srgbClr val="FF0000"/>
            </a:solidFill>
            <a:ln cap="flat" cmpd="sng" w="9525">
              <a:solidFill>
                <a:srgbClr val="EAEA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Surprise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Analyzer</a:t>
              </a:r>
              <a:endParaRPr/>
            </a:p>
          </p:txBody>
        </p:sp>
        <p:cxnSp>
          <p:nvCxnSpPr>
            <p:cNvPr id="613" name="Google Shape;613;p57"/>
            <p:cNvCxnSpPr/>
            <p:nvPr/>
          </p:nvCxnSpPr>
          <p:spPr>
            <a:xfrm flipH="1" rot="5400000">
              <a:off x="5403850" y="1543050"/>
              <a:ext cx="342900" cy="914400"/>
            </a:xfrm>
            <a:prstGeom prst="bentConnector2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614" name="Google Shape;614;p57"/>
            <p:cNvSpPr/>
            <p:nvPr/>
          </p:nvSpPr>
          <p:spPr>
            <a:xfrm>
              <a:off x="4305300" y="2755900"/>
              <a:ext cx="1143000" cy="444500"/>
            </a:xfrm>
            <a:prstGeom prst="flowChartAlternateProcess">
              <a:avLst/>
            </a:prstGeom>
            <a:solidFill>
              <a:srgbClr val="0000FF"/>
            </a:solidFill>
            <a:ln cap="flat" cmpd="sng" w="12700">
              <a:solidFill>
                <a:srgbClr val="EAEA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Action Selector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(Planner)</a:t>
              </a:r>
              <a:endParaRPr/>
            </a:p>
          </p:txBody>
        </p:sp>
        <p:sp>
          <p:nvSpPr>
            <p:cNvPr id="615" name="Google Shape;615;p57"/>
            <p:cNvSpPr/>
            <p:nvPr/>
          </p:nvSpPr>
          <p:spPr>
            <a:xfrm>
              <a:off x="5448300" y="2628900"/>
              <a:ext cx="469900" cy="228600"/>
            </a:xfrm>
            <a:custGeom>
              <a:rect b="b" l="l" r="r" t="t"/>
              <a:pathLst>
                <a:path extrusionOk="0" h="360" w="900">
                  <a:moveTo>
                    <a:pt x="900" y="0"/>
                  </a:moveTo>
                  <a:lnTo>
                    <a:pt x="900" y="360"/>
                  </a:lnTo>
                  <a:lnTo>
                    <a:pt x="0" y="3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7"/>
            <p:cNvSpPr/>
            <p:nvPr/>
          </p:nvSpPr>
          <p:spPr>
            <a:xfrm>
              <a:off x="5715000" y="1698625"/>
              <a:ext cx="860425" cy="257175"/>
            </a:xfrm>
            <a:prstGeom prst="flowChartAlternateProcess">
              <a:avLst/>
            </a:prstGeom>
            <a:solidFill>
              <a:srgbClr val="0000FF"/>
            </a:solidFill>
            <a:ln cap="flat" cmpd="sng" w="12700">
              <a:solidFill>
                <a:srgbClr val="EAEA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Predictor</a:t>
              </a:r>
              <a:endParaRPr/>
            </a:p>
          </p:txBody>
        </p:sp>
        <p:sp>
          <p:nvSpPr>
            <p:cNvPr id="617" name="Google Shape;617;p57"/>
            <p:cNvSpPr/>
            <p:nvPr/>
          </p:nvSpPr>
          <p:spPr>
            <a:xfrm flipH="1">
              <a:off x="3470275" y="1600200"/>
              <a:ext cx="914400" cy="228600"/>
            </a:xfrm>
            <a:prstGeom prst="flowChartAlternateProcess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observation</a:t>
              </a:r>
              <a:endParaRPr/>
            </a:p>
          </p:txBody>
        </p:sp>
        <p:cxnSp>
          <p:nvCxnSpPr>
            <p:cNvPr id="618" name="Google Shape;618;p57"/>
            <p:cNvCxnSpPr/>
            <p:nvPr/>
          </p:nvCxnSpPr>
          <p:spPr>
            <a:xfrm>
              <a:off x="3632200" y="1828800"/>
              <a:ext cx="608013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9" name="Google Shape;619;p57"/>
            <p:cNvSpPr/>
            <p:nvPr/>
          </p:nvSpPr>
          <p:spPr>
            <a:xfrm>
              <a:off x="3276600" y="1828800"/>
              <a:ext cx="3784600" cy="1414463"/>
            </a:xfrm>
            <a:custGeom>
              <a:rect b="b" l="l" r="r" t="t"/>
              <a:pathLst>
                <a:path extrusionOk="0" h="2160" w="3780">
                  <a:moveTo>
                    <a:pt x="0" y="1800"/>
                  </a:moveTo>
                  <a:lnTo>
                    <a:pt x="0" y="2160"/>
                  </a:lnTo>
                  <a:lnTo>
                    <a:pt x="3780" y="2160"/>
                  </a:lnTo>
                  <a:lnTo>
                    <a:pt x="3780" y="0"/>
                  </a:lnTo>
                  <a:lnTo>
                    <a:pt x="3240" y="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7"/>
            <p:cNvSpPr/>
            <p:nvPr/>
          </p:nvSpPr>
          <p:spPr>
            <a:xfrm>
              <a:off x="3975100" y="1485900"/>
              <a:ext cx="2057400" cy="342900"/>
            </a:xfrm>
            <a:custGeom>
              <a:rect b="b" l="l" r="r" t="t"/>
              <a:pathLst>
                <a:path extrusionOk="0" h="540" w="3780">
                  <a:moveTo>
                    <a:pt x="0" y="540"/>
                  </a:moveTo>
                  <a:lnTo>
                    <a:pt x="0" y="0"/>
                  </a:lnTo>
                  <a:lnTo>
                    <a:pt x="3780" y="0"/>
                  </a:lnTo>
                  <a:lnTo>
                    <a:pt x="3780" y="360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1E1C1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7"/>
            <p:cNvSpPr/>
            <p:nvPr/>
          </p:nvSpPr>
          <p:spPr>
            <a:xfrm>
              <a:off x="5857875" y="2943225"/>
              <a:ext cx="1143000" cy="257175"/>
            </a:xfrm>
            <a:prstGeom prst="flowChartAlternateProcess">
              <a:avLst/>
            </a:prstGeom>
            <a:solidFill>
              <a:srgbClr val="FFFF00"/>
            </a:solidFill>
            <a:ln cap="flat" cmpd="sng" w="12700">
              <a:solidFill>
                <a:srgbClr val="EAEA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0000FF"/>
                  </a:solidFill>
                  <a:latin typeface="Cambria"/>
                  <a:ea typeface="Cambria"/>
                  <a:cs typeface="Cambria"/>
                  <a:sym typeface="Cambria"/>
                </a:rPr>
                <a:t>Goals (Intensions)</a:t>
              </a:r>
              <a:endParaRPr/>
            </a:p>
          </p:txBody>
        </p:sp>
        <p:cxnSp>
          <p:nvCxnSpPr>
            <p:cNvPr id="622" name="Google Shape;622;p57"/>
            <p:cNvCxnSpPr/>
            <p:nvPr/>
          </p:nvCxnSpPr>
          <p:spPr>
            <a:xfrm rot="10800000">
              <a:off x="5448300" y="3086100"/>
              <a:ext cx="5715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3" name="Google Shape;623;p57"/>
            <p:cNvCxnSpPr/>
            <p:nvPr/>
          </p:nvCxnSpPr>
          <p:spPr>
            <a:xfrm rot="10800000">
              <a:off x="2832100" y="2971800"/>
              <a:ext cx="7874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24" name="Google Shape;624;p57"/>
            <p:cNvSpPr/>
            <p:nvPr/>
          </p:nvSpPr>
          <p:spPr>
            <a:xfrm>
              <a:off x="3611563" y="2870200"/>
              <a:ext cx="457200" cy="257175"/>
            </a:xfrm>
            <a:prstGeom prst="flowChartAlternateProcess">
              <a:avLst/>
            </a:prstGeom>
            <a:solidFill>
              <a:srgbClr val="FF9900"/>
            </a:solidFill>
            <a:ln cap="flat" cmpd="sng" w="12700">
              <a:solidFill>
                <a:srgbClr val="EAEA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Plan</a:t>
              </a:r>
              <a:endParaRPr/>
            </a:p>
          </p:txBody>
        </p:sp>
        <p:cxnSp>
          <p:nvCxnSpPr>
            <p:cNvPr id="625" name="Google Shape;625;p57"/>
            <p:cNvCxnSpPr/>
            <p:nvPr/>
          </p:nvCxnSpPr>
          <p:spPr>
            <a:xfrm rot="10800000">
              <a:off x="4076700" y="2959100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26" name="Google Shape;626;p57"/>
            <p:cNvSpPr/>
            <p:nvPr/>
          </p:nvSpPr>
          <p:spPr>
            <a:xfrm>
              <a:off x="3746500" y="2171700"/>
              <a:ext cx="1485900" cy="455613"/>
            </a:xfrm>
            <a:prstGeom prst="flowChartAlternateProcess">
              <a:avLst/>
            </a:prstGeom>
            <a:solidFill>
              <a:srgbClr val="FF0000"/>
            </a:solidFill>
            <a:ln cap="flat" cmpd="sng" w="9525">
              <a:solidFill>
                <a:srgbClr val="EAEAE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Model Modifier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Model Synchronizer </a:t>
              </a:r>
              <a:endParaRPr/>
            </a:p>
          </p:txBody>
        </p:sp>
        <p:cxnSp>
          <p:nvCxnSpPr>
            <p:cNvPr id="627" name="Google Shape;627;p57"/>
            <p:cNvCxnSpPr/>
            <p:nvPr/>
          </p:nvCxnSpPr>
          <p:spPr>
            <a:xfrm>
              <a:off x="5214938" y="2413000"/>
              <a:ext cx="20955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8" name="Google Shape;628;p57"/>
            <p:cNvCxnSpPr/>
            <p:nvPr/>
          </p:nvCxnSpPr>
          <p:spPr>
            <a:xfrm>
              <a:off x="4660900" y="1943100"/>
              <a:ext cx="0" cy="22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9" name="Google Shape;629;p57"/>
            <p:cNvCxnSpPr>
              <a:stCxn id="609" idx="0"/>
              <a:endCxn id="608" idx="1"/>
            </p:cNvCxnSpPr>
            <p:nvPr/>
          </p:nvCxnSpPr>
          <p:spPr>
            <a:xfrm rot="-5400000">
              <a:off x="2377363" y="1585150"/>
              <a:ext cx="214200" cy="755700"/>
            </a:xfrm>
            <a:prstGeom prst="bentConnector2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630" name="Google Shape;630;p57"/>
            <p:cNvCxnSpPr>
              <a:stCxn id="609" idx="2"/>
            </p:cNvCxnSpPr>
            <p:nvPr/>
          </p:nvCxnSpPr>
          <p:spPr>
            <a:xfrm flipH="1" rot="-5400000">
              <a:off x="2333563" y="2486088"/>
              <a:ext cx="258900" cy="712800"/>
            </a:xfrm>
            <a:prstGeom prst="bentConnector2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med" w="med" type="stealth"/>
              <a:tailEnd len="sm" w="sm" type="none"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631" name="Google Shape;631;p57"/>
            <p:cNvCxnSpPr/>
            <p:nvPr/>
          </p:nvCxnSpPr>
          <p:spPr>
            <a:xfrm rot="10800000">
              <a:off x="1066800" y="1851025"/>
              <a:ext cx="1066800" cy="1588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med" w="med" type="stealth"/>
              <a:tailEnd len="sm" w="sm" type="none"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632" name="Google Shape;632;p57"/>
            <p:cNvCxnSpPr/>
            <p:nvPr/>
          </p:nvCxnSpPr>
          <p:spPr>
            <a:xfrm rot="10800000">
              <a:off x="1066800" y="2970213"/>
              <a:ext cx="1066800" cy="1587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</p:cxnSp>
      </p:grpSp>
      <p:pic>
        <p:nvPicPr>
          <p:cNvPr id="633" name="Google Shape;6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3820593"/>
            <a:ext cx="3429000" cy="244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00" y="1521000"/>
            <a:ext cx="15240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points" id="635" name="Google Shape;63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09" y="1914777"/>
            <a:ext cx="927560" cy="9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2533C"/>
                </a:solidFill>
              </a:rPr>
              <a:t>Surprise Types and Key Problems</a:t>
            </a:r>
            <a:endParaRPr/>
          </a:p>
        </p:txBody>
      </p:sp>
      <p:sp>
        <p:nvSpPr>
          <p:cNvPr id="642" name="Google Shape;642;p58"/>
          <p:cNvSpPr txBox="1"/>
          <p:nvPr>
            <p:ph idx="1" type="body"/>
          </p:nvPr>
        </p:nvSpPr>
        <p:spPr>
          <a:xfrm>
            <a:off x="457200" y="1600200"/>
            <a:ext cx="8229600" cy="4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Types of surprise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Unexpected failures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Unexpected successes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Null prediction surprise </a:t>
            </a:r>
            <a:endParaRPr/>
          </a:p>
          <a:p>
            <a:pPr indent="-304800" lvl="2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/>
              <a:t>When there is no a priori model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/>
              <a:t>Differentiate “new information” from noise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Focus attention on the relevant features</a:t>
            </a:r>
            <a:endParaRPr/>
          </a:p>
          <a:p>
            <a:pPr indent="-326571" lvl="1" marL="783771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/>
              <a:t>Seek differences that are statistically significant </a:t>
            </a:r>
            <a:endParaRPr/>
          </a:p>
          <a:p>
            <a:pPr indent="-1397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43" name="Google Shape;643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My Research on Data Mining</a:t>
            </a:r>
            <a:endParaRPr/>
          </a:p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81444" y="1674465"/>
            <a:ext cx="8719521" cy="431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i="1" lang="en-US"/>
              <a:t>DataCrystal</a:t>
            </a:r>
            <a:r>
              <a:rPr lang="en-US"/>
              <a:t> for knowledge discovery from big data (NSF)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Discovery hidden variables from complex systems (DARPA)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Human Meridian Energy Sensing &amp; Harmonization (USC+)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Digital hormone for distributed device coordination (NASA)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Biological Morphogenesis and digital hormones (Patents)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Human health as a distributed, complex, intelligent system</a:t>
            </a:r>
            <a:endParaRPr/>
          </a:p>
          <a:p>
            <a:pPr indent="-18542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Editorial Board Member, Handbook of Data Mining and Knowledge Discovery, Oxford University Press, 2001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NSF Panel Member on Data Mining</a:t>
            </a:r>
            <a:endParaRPr/>
          </a:p>
          <a:p>
            <a:pPr indent="-342900" lvl="0" marL="3429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/>
              <a:t>One of the early starters of KDD at AAAI 1992</a:t>
            </a:r>
            <a:endParaRPr/>
          </a:p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My Research on Data Mining</a:t>
            </a:r>
            <a:endParaRPr/>
          </a:p>
        </p:txBody>
      </p:sp>
      <p:pic>
        <p:nvPicPr>
          <p:cNvPr descr="Cover-HandBook-DM-KDD.pdf" id="117" name="Google Shape;11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135" l="0" r="0" t="14136"/>
          <a:stretch/>
        </p:blipFill>
        <p:spPr>
          <a:xfrm>
            <a:off x="457200" y="1600200"/>
            <a:ext cx="8229600" cy="49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a2debfa41_1_1"/>
          <p:cNvSpPr txBox="1"/>
          <p:nvPr>
            <p:ph type="title"/>
          </p:nvPr>
        </p:nvSpPr>
        <p:spPr>
          <a:xfrm>
            <a:off x="173186" y="0"/>
            <a:ext cx="8688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</a:rPr>
              <a:t>1997 RoboCup World Champion (CNN)</a:t>
            </a:r>
            <a:br>
              <a:rPr b="1" lang="en-US" sz="3200">
                <a:solidFill>
                  <a:srgbClr val="FF0000"/>
                </a:solidFill>
              </a:rPr>
            </a:br>
            <a:r>
              <a:rPr b="1" lang="en-US" sz="3200">
                <a:solidFill>
                  <a:srgbClr val="FF0000"/>
                </a:solidFill>
              </a:rPr>
              <a:t>(USC Dreamteam)</a:t>
            </a:r>
            <a:endParaRPr/>
          </a:p>
        </p:txBody>
      </p:sp>
      <p:pic>
        <p:nvPicPr>
          <p:cNvPr descr="Macintosh HD:fall2007:robocup-serbia:robot-cnn3.mov" id="125" name="Google Shape;125;g14a2debfa41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383" y="1080030"/>
            <a:ext cx="7109212" cy="5331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4a2debfa41_1_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1E1C11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Darren Ruddell</dc:creator>
</cp:coreProperties>
</file>